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4"/>
  </p:sldMasterIdLst>
  <p:sldIdLst>
    <p:sldId id="256" r:id="rId5"/>
    <p:sldId id="257" r:id="rId6"/>
    <p:sldId id="258" r:id="rId7"/>
    <p:sldId id="278" r:id="rId8"/>
    <p:sldId id="279" r:id="rId9"/>
    <p:sldId id="260" r:id="rId10"/>
    <p:sldId id="281" r:id="rId11"/>
    <p:sldId id="261" r:id="rId12"/>
    <p:sldId id="266" r:id="rId13"/>
    <p:sldId id="276" r:id="rId14"/>
    <p:sldId id="262" r:id="rId15"/>
    <p:sldId id="280" r:id="rId16"/>
    <p:sldId id="264" r:id="rId17"/>
    <p:sldId id="26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527AE9-DA8A-49BC-9F53-A34A6274C2AE}" v="6" dt="2026-09-10T16:22:47.0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83" d="100"/>
          <a:sy n="83" d="100"/>
        </p:scale>
        <p:origin x="50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rry Jones" userId="959a7acc-2865-4557-9953-12dc969cbe72" providerId="ADAL" clId="{8C501815-2523-4102-822D-EF17AEA32177}"/>
    <pc:docChg chg="modSld">
      <pc:chgData name="Kerry Jones" userId="959a7acc-2865-4557-9953-12dc969cbe72" providerId="ADAL" clId="{8C501815-2523-4102-822D-EF17AEA32177}" dt="2026-09-11T05:32:25.851" v="91" actId="20577"/>
      <pc:docMkLst>
        <pc:docMk/>
      </pc:docMkLst>
      <pc:sldChg chg="modSp mod">
        <pc:chgData name="Kerry Jones" userId="959a7acc-2865-4557-9953-12dc969cbe72" providerId="ADAL" clId="{8C501815-2523-4102-822D-EF17AEA32177}" dt="2026-09-11T05:32:25.851" v="91" actId="20577"/>
        <pc:sldMkLst>
          <pc:docMk/>
          <pc:sldMk cId="2648203559" sldId="256"/>
        </pc:sldMkLst>
        <pc:spChg chg="mod">
          <ac:chgData name="Kerry Jones" userId="959a7acc-2865-4557-9953-12dc969cbe72" providerId="ADAL" clId="{8C501815-2523-4102-822D-EF17AEA32177}" dt="2026-09-11T05:32:25.851" v="91" actId="20577"/>
          <ac:spMkLst>
            <pc:docMk/>
            <pc:sldMk cId="2648203559" sldId="256"/>
            <ac:spMk id="3" creationId="{00000000-0000-0000-0000-000000000000}"/>
          </ac:spMkLst>
        </pc:spChg>
      </pc:sldChg>
      <pc:sldChg chg="modSp">
        <pc:chgData name="Kerry Jones" userId="959a7acc-2865-4557-9953-12dc969cbe72" providerId="ADAL" clId="{8C501815-2523-4102-822D-EF17AEA32177}" dt="2026-09-07T10:11:01.370" v="1"/>
        <pc:sldMkLst>
          <pc:docMk/>
          <pc:sldMk cId="510722534" sldId="260"/>
        </pc:sldMkLst>
        <pc:spChg chg="mod">
          <ac:chgData name="Kerry Jones" userId="959a7acc-2865-4557-9953-12dc969cbe72" providerId="ADAL" clId="{8C501815-2523-4102-822D-EF17AEA32177}" dt="2026-09-07T10:11:01.370" v="1"/>
          <ac:spMkLst>
            <pc:docMk/>
            <pc:sldMk cId="510722534" sldId="260"/>
            <ac:spMk id="3" creationId="{00000000-0000-0000-0000-000000000000}"/>
          </ac:spMkLst>
        </pc:spChg>
      </pc:sldChg>
      <pc:sldChg chg="modSp">
        <pc:chgData name="Kerry Jones" userId="959a7acc-2865-4557-9953-12dc969cbe72" providerId="ADAL" clId="{8C501815-2523-4102-822D-EF17AEA32177}" dt="2026-09-07T10:07:39.289" v="0"/>
        <pc:sldMkLst>
          <pc:docMk/>
          <pc:sldMk cId="452139488" sldId="279"/>
        </pc:sldMkLst>
        <pc:spChg chg="mod">
          <ac:chgData name="Kerry Jones" userId="959a7acc-2865-4557-9953-12dc969cbe72" providerId="ADAL" clId="{8C501815-2523-4102-822D-EF17AEA32177}" dt="2026-09-07T10:07:39.289" v="0"/>
          <ac:spMkLst>
            <pc:docMk/>
            <pc:sldMk cId="452139488" sldId="279"/>
            <ac:spMk id="3" creationId="{00000000-0000-0000-0000-000000000000}"/>
          </ac:spMkLst>
        </pc:spChg>
      </pc:sldChg>
      <pc:sldChg chg="modSp mod">
        <pc:chgData name="Kerry Jones" userId="959a7acc-2865-4557-9953-12dc969cbe72" providerId="ADAL" clId="{8C501815-2523-4102-822D-EF17AEA32177}" dt="2026-09-11T05:31:07.472" v="78" actId="20577"/>
        <pc:sldMkLst>
          <pc:docMk/>
          <pc:sldMk cId="479036976" sldId="280"/>
        </pc:sldMkLst>
        <pc:spChg chg="mod">
          <ac:chgData name="Kerry Jones" userId="959a7acc-2865-4557-9953-12dc969cbe72" providerId="ADAL" clId="{8C501815-2523-4102-822D-EF17AEA32177}" dt="2026-09-11T05:31:07.472" v="78" actId="20577"/>
          <ac:spMkLst>
            <pc:docMk/>
            <pc:sldMk cId="479036976" sldId="280"/>
            <ac:spMk id="3" creationId="{F47BB101-9BBC-3FA4-1528-A16FBE17287C}"/>
          </ac:spMkLst>
        </pc:spChg>
      </pc:sldChg>
      <pc:sldChg chg="modSp">
        <pc:chgData name="Kerry Jones" userId="959a7acc-2865-4557-9953-12dc969cbe72" providerId="ADAL" clId="{8C501815-2523-4102-822D-EF17AEA32177}" dt="2026-09-07T10:25:49.165" v="4"/>
        <pc:sldMkLst>
          <pc:docMk/>
          <pc:sldMk cId="3701926141" sldId="281"/>
        </pc:sldMkLst>
        <pc:spChg chg="mod">
          <ac:chgData name="Kerry Jones" userId="959a7acc-2865-4557-9953-12dc969cbe72" providerId="ADAL" clId="{8C501815-2523-4102-822D-EF17AEA32177}" dt="2026-09-07T10:25:49.165" v="4"/>
          <ac:spMkLst>
            <pc:docMk/>
            <pc:sldMk cId="3701926141" sldId="281"/>
            <ac:spMk id="3" creationId="{EFF12078-5114-9BC9-6FD3-14E6248A3DA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630826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963694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615083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4097008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907852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737838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74567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46205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
        <p:nvSpPr>
          <p:cNvPr id="5" name="Date Placeholder 4"/>
          <p:cNvSpPr>
            <a:spLocks noGrp="1"/>
          </p:cNvSpPr>
          <p:nvPr>
            <p:ph type="dt" sz="half" idx="10"/>
          </p:nvPr>
        </p:nvSpPr>
        <p:spPr/>
        <p:txBody>
          <a:bodyPr/>
          <a:lstStyle/>
          <a:p>
            <a:fld id="{2D10200C-74CF-4BF0-AF08-373657452413}" type="datetimeFigureOut">
              <a:rPr lang="en-GB" smtClean="0"/>
              <a:t>10/09/2026</a:t>
            </a:fld>
            <a:endParaRPr lang="en-GB" dirty="0"/>
          </a:p>
        </p:txBody>
      </p:sp>
    </p:spTree>
    <p:extLst>
      <p:ext uri="{BB962C8B-B14F-4D97-AF65-F5344CB8AC3E}">
        <p14:creationId xmlns:p14="http://schemas.microsoft.com/office/powerpoint/2010/main" val="2004624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4139803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716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7200987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3164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1197370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968829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220722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D10200C-74CF-4BF0-AF08-373657452413}" type="datetimeFigureOut">
              <a:rPr lang="en-GB" smtClean="0"/>
              <a:t>10/09/2026</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8982419-9209-46AB-95AD-3E4F7431ADEF}" type="slidenum">
              <a:rPr lang="en-GB" smtClean="0"/>
              <a:t>‹#›</a:t>
            </a:fld>
            <a:endParaRPr lang="en-GB" dirty="0"/>
          </a:p>
        </p:txBody>
      </p:sp>
    </p:spTree>
    <p:extLst>
      <p:ext uri="{BB962C8B-B14F-4D97-AF65-F5344CB8AC3E}">
        <p14:creationId xmlns:p14="http://schemas.microsoft.com/office/powerpoint/2010/main" val="2902279736"/>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class5@kemsing.kent.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Year 5</a:t>
            </a:r>
          </a:p>
        </p:txBody>
      </p:sp>
      <p:sp>
        <p:nvSpPr>
          <p:cNvPr id="3" name="Subtitle 2"/>
          <p:cNvSpPr>
            <a:spLocks noGrp="1"/>
          </p:cNvSpPr>
          <p:nvPr>
            <p:ph type="subTitle" idx="1"/>
          </p:nvPr>
        </p:nvSpPr>
        <p:spPr>
          <a:xfrm>
            <a:off x="1507067" y="4050836"/>
            <a:ext cx="7766936" cy="2549992"/>
          </a:xfrm>
        </p:spPr>
        <p:txBody>
          <a:bodyPr>
            <a:normAutofit/>
          </a:bodyPr>
          <a:lstStyle/>
          <a:p>
            <a:r>
              <a:rPr lang="en-GB" sz="3200" dirty="0"/>
              <a:t>Teacher: Mrs Kerry Jones (Mrs J)</a:t>
            </a:r>
          </a:p>
          <a:p>
            <a:r>
              <a:rPr lang="en-GB" sz="3200" dirty="0"/>
              <a:t>	Mrs W. Abbs (Monday)</a:t>
            </a:r>
          </a:p>
          <a:p>
            <a:endParaRPr lang="en-GB" sz="3200" dirty="0"/>
          </a:p>
          <a:p>
            <a:r>
              <a:rPr lang="en-GB" sz="3200" dirty="0"/>
              <a:t>Teaching Assistant: Mrs J. Falcon-Uff</a:t>
            </a:r>
          </a:p>
        </p:txBody>
      </p:sp>
      <p:pic>
        <p:nvPicPr>
          <p:cNvPr id="1032" name="Picture 8" descr="welcome - PowerLanguage">
            <a:extLst>
              <a:ext uri="{FF2B5EF4-FFF2-40B4-BE49-F238E27FC236}">
                <a16:creationId xmlns:a16="http://schemas.microsoft.com/office/drawing/2014/main" id="{709069D0-F4F6-BA52-5CEF-615B4C28D80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7341" y="-38905"/>
            <a:ext cx="6996662" cy="3011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20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bit about us…</a:t>
            </a:r>
          </a:p>
        </p:txBody>
      </p:sp>
      <p:sp>
        <p:nvSpPr>
          <p:cNvPr id="3" name="Content Placeholder 2"/>
          <p:cNvSpPr>
            <a:spLocks noGrp="1"/>
          </p:cNvSpPr>
          <p:nvPr>
            <p:ph idx="1"/>
          </p:nvPr>
        </p:nvSpPr>
        <p:spPr/>
        <p:txBody>
          <a:bodyPr vert="horz" lIns="91440" tIns="45720" rIns="91440" bIns="45720" rtlCol="0" anchor="t">
            <a:normAutofit/>
          </a:bodyPr>
          <a:lstStyle/>
          <a:p>
            <a:r>
              <a:rPr lang="en-GB" sz="3200" dirty="0"/>
              <a:t>Mrs Jones</a:t>
            </a:r>
          </a:p>
          <a:p>
            <a:endParaRPr lang="en-GB" sz="3200" dirty="0"/>
          </a:p>
          <a:p>
            <a:endParaRPr lang="en-GB" sz="3200" dirty="0"/>
          </a:p>
          <a:p>
            <a:r>
              <a:rPr lang="en-GB" sz="3200" dirty="0"/>
              <a:t>Mrs Falcon-Uff - Teaching Assistant</a:t>
            </a:r>
          </a:p>
          <a:p>
            <a:endParaRPr lang="en-GB" sz="3200" dirty="0"/>
          </a:p>
          <a:p>
            <a:endParaRPr lang="en-GB" sz="3200" dirty="0"/>
          </a:p>
        </p:txBody>
      </p:sp>
    </p:spTree>
    <p:extLst>
      <p:ext uri="{BB962C8B-B14F-4D97-AF65-F5344CB8AC3E}">
        <p14:creationId xmlns:p14="http://schemas.microsoft.com/office/powerpoint/2010/main" val="563504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Routines </a:t>
            </a:r>
          </a:p>
        </p:txBody>
      </p:sp>
      <p:sp>
        <p:nvSpPr>
          <p:cNvPr id="3" name="Content Placeholder 2"/>
          <p:cNvSpPr>
            <a:spLocks noGrp="1"/>
          </p:cNvSpPr>
          <p:nvPr>
            <p:ph idx="1"/>
          </p:nvPr>
        </p:nvSpPr>
        <p:spPr>
          <a:xfrm>
            <a:off x="677334" y="1355834"/>
            <a:ext cx="9952566" cy="5330715"/>
          </a:xfrm>
        </p:spPr>
        <p:txBody>
          <a:bodyPr vert="horz" lIns="91440" tIns="45720" rIns="91440" bIns="45720" rtlCol="0" anchor="t">
            <a:normAutofit fontScale="92500" lnSpcReduction="20000"/>
          </a:bodyPr>
          <a:lstStyle/>
          <a:p>
            <a:r>
              <a:rPr lang="en-GB" sz="2000" dirty="0"/>
              <a:t>8:35am		Coming into school is a trickle entry, children 											can come in from 8:35am and the doors close at 8:45am.  								The earlier the better as we complete early morning reading and 						learning during this time!</a:t>
            </a:r>
          </a:p>
          <a:p>
            <a:r>
              <a:rPr lang="en-GB" sz="2000" dirty="0"/>
              <a:t>Water		Sports top bottles please. Water bottles are kept in the water bottle 					area. The children have access to this throughout the day.</a:t>
            </a:r>
          </a:p>
          <a:p>
            <a:pPr marL="0" indent="0">
              <a:buNone/>
            </a:pPr>
            <a:br>
              <a:rPr lang="en-GB" sz="2000" dirty="0"/>
            </a:br>
            <a:r>
              <a:rPr lang="en-GB" sz="2000" dirty="0"/>
              <a:t>				</a:t>
            </a:r>
          </a:p>
          <a:p>
            <a:r>
              <a:rPr lang="en-GB" sz="2000" dirty="0"/>
              <a:t>Book Bags	Reading Record and Pupil Planners must be brought in every morning 					and taken home every evening. </a:t>
            </a:r>
          </a:p>
          <a:p>
            <a:endParaRPr lang="en-GB" sz="2000" dirty="0"/>
          </a:p>
          <a:p>
            <a:r>
              <a:rPr lang="en-GB" sz="2000" dirty="0"/>
              <a:t>Wellingtons	Please could all children have a named pair of wellingtons to store at 					school as we plan to use the school field as much as possible.</a:t>
            </a:r>
          </a:p>
          <a:p>
            <a:pPr marL="0" indent="0">
              <a:buNone/>
            </a:pPr>
            <a:r>
              <a:rPr lang="en-GB" sz="2000" dirty="0"/>
              <a:t>				</a:t>
            </a:r>
          </a:p>
          <a:p>
            <a:pPr marL="0" indent="0">
              <a:buNone/>
            </a:pPr>
            <a:br>
              <a:rPr lang="en-GB" sz="2000" dirty="0"/>
            </a:br>
            <a:r>
              <a:rPr lang="en-GB" sz="2000" dirty="0"/>
              <a:t>			</a:t>
            </a:r>
            <a:r>
              <a:rPr lang="en-GB" sz="2000" i="1" dirty="0"/>
              <a:t>All home reading must be logged in the Reading Record daily. </a:t>
            </a:r>
          </a:p>
          <a:p>
            <a:pPr marL="0" indent="0" algn="ctr">
              <a:buNone/>
            </a:pPr>
            <a:r>
              <a:rPr lang="en-GB" sz="2000" i="1" dirty="0"/>
              <a:t> It can be a book of their choice or their school reading book.</a:t>
            </a:r>
          </a:p>
        </p:txBody>
      </p:sp>
      <p:pic>
        <p:nvPicPr>
          <p:cNvPr id="5" name="Picture 4">
            <a:extLst>
              <a:ext uri="{FF2B5EF4-FFF2-40B4-BE49-F238E27FC236}">
                <a16:creationId xmlns:a16="http://schemas.microsoft.com/office/drawing/2014/main" id="{F4F47CAE-2C44-4F96-E49F-67F280947BED}"/>
              </a:ext>
            </a:extLst>
          </p:cNvPr>
          <p:cNvPicPr>
            <a:picLocks noChangeAspect="1"/>
          </p:cNvPicPr>
          <p:nvPr/>
        </p:nvPicPr>
        <p:blipFill>
          <a:blip r:embed="rId2"/>
          <a:stretch>
            <a:fillRect/>
          </a:stretch>
        </p:blipFill>
        <p:spPr>
          <a:xfrm>
            <a:off x="9926407" y="123602"/>
            <a:ext cx="1802326" cy="1806798"/>
          </a:xfrm>
          <a:prstGeom prst="rect">
            <a:avLst/>
          </a:prstGeom>
        </p:spPr>
      </p:pic>
      <p:pic>
        <p:nvPicPr>
          <p:cNvPr id="2054" name="Picture 6" descr="reading books">
            <a:extLst>
              <a:ext uri="{FF2B5EF4-FFF2-40B4-BE49-F238E27FC236}">
                <a16:creationId xmlns:a16="http://schemas.microsoft.com/office/drawing/2014/main" id="{A4DC8E2F-4454-1CFD-C013-646A21CD65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74177" y="4359165"/>
            <a:ext cx="181028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2650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Autumn Term 1 </a:t>
            </a:r>
          </a:p>
        </p:txBody>
      </p:sp>
      <p:sp>
        <p:nvSpPr>
          <p:cNvPr id="6" name="Content Placeholder 5">
            <a:extLst>
              <a:ext uri="{FF2B5EF4-FFF2-40B4-BE49-F238E27FC236}">
                <a16:creationId xmlns:a16="http://schemas.microsoft.com/office/drawing/2014/main" id="{AAA58DE1-20AD-32A3-45EA-853C0EA98FB9}"/>
              </a:ext>
            </a:extLst>
          </p:cNvPr>
          <p:cNvSpPr>
            <a:spLocks noGrp="1"/>
          </p:cNvSpPr>
          <p:nvPr>
            <p:ph idx="1"/>
          </p:nvPr>
        </p:nvSpPr>
        <p:spPr>
          <a:xfrm>
            <a:off x="677334" y="1270000"/>
            <a:ext cx="8365066" cy="2005011"/>
          </a:xfrm>
        </p:spPr>
        <p:txBody>
          <a:bodyPr/>
          <a:lstStyle/>
          <a:p>
            <a:r>
              <a:rPr lang="en-GB" dirty="0">
                <a:solidFill>
                  <a:schemeClr val="accent2">
                    <a:lumMod val="75000"/>
                  </a:schemeClr>
                </a:solidFill>
              </a:rPr>
              <a:t>ENGLISH</a:t>
            </a:r>
          </a:p>
          <a:p>
            <a:pPr marL="0" indent="0">
              <a:buNone/>
            </a:pPr>
            <a:r>
              <a:rPr lang="en-GB" dirty="0"/>
              <a:t>Our Reading and Writing texts for Term 1.</a:t>
            </a:r>
          </a:p>
        </p:txBody>
      </p:sp>
      <p:pic>
        <p:nvPicPr>
          <p:cNvPr id="8" name="Picture 7">
            <a:extLst>
              <a:ext uri="{FF2B5EF4-FFF2-40B4-BE49-F238E27FC236}">
                <a16:creationId xmlns:a16="http://schemas.microsoft.com/office/drawing/2014/main" id="{E7B4EE91-834D-763B-46A5-185E46B9B803}"/>
              </a:ext>
            </a:extLst>
          </p:cNvPr>
          <p:cNvPicPr>
            <a:picLocks noChangeAspect="1"/>
          </p:cNvPicPr>
          <p:nvPr/>
        </p:nvPicPr>
        <p:blipFill>
          <a:blip r:embed="rId2"/>
          <a:stretch>
            <a:fillRect/>
          </a:stretch>
        </p:blipFill>
        <p:spPr>
          <a:xfrm>
            <a:off x="1484713" y="2635623"/>
            <a:ext cx="3186495" cy="4136315"/>
          </a:xfrm>
          <a:prstGeom prst="rect">
            <a:avLst/>
          </a:prstGeom>
        </p:spPr>
      </p:pic>
      <p:pic>
        <p:nvPicPr>
          <p:cNvPr id="10" name="Picture 9">
            <a:extLst>
              <a:ext uri="{FF2B5EF4-FFF2-40B4-BE49-F238E27FC236}">
                <a16:creationId xmlns:a16="http://schemas.microsoft.com/office/drawing/2014/main" id="{3F0F1297-907B-464A-E0B3-164433214462}"/>
              </a:ext>
            </a:extLst>
          </p:cNvPr>
          <p:cNvPicPr>
            <a:picLocks noChangeAspect="1"/>
          </p:cNvPicPr>
          <p:nvPr/>
        </p:nvPicPr>
        <p:blipFill>
          <a:blip r:embed="rId3"/>
          <a:stretch>
            <a:fillRect/>
          </a:stretch>
        </p:blipFill>
        <p:spPr>
          <a:xfrm>
            <a:off x="5478587" y="2531927"/>
            <a:ext cx="2776893" cy="4231194"/>
          </a:xfrm>
          <a:prstGeom prst="rect">
            <a:avLst/>
          </a:prstGeom>
        </p:spPr>
      </p:pic>
    </p:spTree>
    <p:extLst>
      <p:ext uri="{BB962C8B-B14F-4D97-AF65-F5344CB8AC3E}">
        <p14:creationId xmlns:p14="http://schemas.microsoft.com/office/powerpoint/2010/main" val="2259247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Autumn Term 1 </a:t>
            </a:r>
          </a:p>
        </p:txBody>
      </p:sp>
      <p:sp>
        <p:nvSpPr>
          <p:cNvPr id="3" name="Content Placeholder 2"/>
          <p:cNvSpPr>
            <a:spLocks noGrp="1"/>
          </p:cNvSpPr>
          <p:nvPr>
            <p:ph idx="1"/>
          </p:nvPr>
        </p:nvSpPr>
        <p:spPr>
          <a:xfrm>
            <a:off x="677333" y="234778"/>
            <a:ext cx="10938017" cy="6499655"/>
          </a:xfrm>
        </p:spPr>
        <p:txBody>
          <a:bodyPr vert="horz" lIns="91440" tIns="45720" rIns="91440" bIns="45720" rtlCol="0" anchor="t">
            <a:noAutofit/>
          </a:bodyPr>
          <a:lstStyle/>
          <a:p>
            <a:pPr marL="0" indent="0">
              <a:buNone/>
            </a:pPr>
            <a:endParaRPr lang="en-GB" i="1" dirty="0"/>
          </a:p>
          <a:p>
            <a:pPr marL="0" indent="0">
              <a:buNone/>
            </a:pPr>
            <a:endParaRPr lang="en-GB" i="1" dirty="0"/>
          </a:p>
          <a:p>
            <a:endParaRPr lang="en-GB" dirty="0">
              <a:solidFill>
                <a:schemeClr val="accent2">
                  <a:lumMod val="75000"/>
                </a:schemeClr>
              </a:solidFill>
              <a:latin typeface="Calibri" panose="020F0502020204030204" pitchFamily="34" charset="0"/>
              <a:cs typeface="Calibri" panose="020F0502020204030204" pitchFamily="34" charset="0"/>
            </a:endParaRPr>
          </a:p>
          <a:p>
            <a:r>
              <a:rPr lang="en-GB" dirty="0">
                <a:solidFill>
                  <a:schemeClr val="accent2">
                    <a:lumMod val="75000"/>
                  </a:schemeClr>
                </a:solidFill>
                <a:latin typeface="Calibri" panose="020F0502020204030204" pitchFamily="34" charset="0"/>
                <a:cs typeface="Calibri" panose="020F0502020204030204" pitchFamily="34" charset="0"/>
              </a:rPr>
              <a:t>MATHS</a:t>
            </a:r>
          </a:p>
          <a:p>
            <a:pPr marL="0" indent="0">
              <a:buNone/>
            </a:pPr>
            <a:r>
              <a:rPr lang="en-GB" dirty="0">
                <a:latin typeface="Calibri" panose="020F0502020204030204" pitchFamily="34" charset="0"/>
                <a:cs typeface="Calibri" panose="020F0502020204030204" pitchFamily="34" charset="0"/>
              </a:rPr>
              <a:t>Place value and addition and subtraction.</a:t>
            </a:r>
          </a:p>
          <a:p>
            <a:pPr marL="0" indent="0">
              <a:buNone/>
            </a:pPr>
            <a:endParaRPr lang="en-GB" dirty="0">
              <a:latin typeface="Calibri" panose="020F0502020204030204" pitchFamily="34" charset="0"/>
              <a:cs typeface="Calibri" panose="020F0502020204030204" pitchFamily="34" charset="0"/>
            </a:endParaRPr>
          </a:p>
          <a:p>
            <a:r>
              <a:rPr lang="en-GB" dirty="0">
                <a:solidFill>
                  <a:schemeClr val="accent2">
                    <a:lumMod val="75000"/>
                  </a:schemeClr>
                </a:solidFill>
                <a:latin typeface="Calibri" panose="020F0502020204030204" pitchFamily="34" charset="0"/>
                <a:cs typeface="Calibri" panose="020F0502020204030204" pitchFamily="34" charset="0"/>
              </a:rPr>
              <a:t>SCIENCE</a:t>
            </a:r>
          </a:p>
          <a:p>
            <a:pPr marL="0" indent="0">
              <a:buNone/>
            </a:pPr>
            <a:r>
              <a:rPr lang="en-GB" kern="1400" dirty="0">
                <a:ln>
                  <a:noFill/>
                </a:ln>
                <a:solidFill>
                  <a:schemeClr val="tx1"/>
                </a:solidFill>
                <a:effectLst/>
                <a:latin typeface="Calibri" panose="020F0502020204030204" pitchFamily="34" charset="0"/>
                <a:cs typeface="Calibri" panose="020F0502020204030204" pitchFamily="34" charset="0"/>
              </a:rPr>
              <a:t>The children will explore the Earth, Moon, Sun and solar system. They will use the idea of the Earth’s rotation to explain day and night and the apparent movement of the sun across the sky. Describe the movement of the Moon, relative to the Earth, and describe the Sun, Earth and Moon as approximately spherical bodies.</a:t>
            </a:r>
          </a:p>
          <a:p>
            <a:pPr marL="0" marR="0" indent="0" algn="l">
              <a:lnSpc>
                <a:spcPct val="119000"/>
              </a:lnSpc>
              <a:spcBef>
                <a:spcPts val="0"/>
              </a:spcBef>
              <a:spcAft>
                <a:spcPts val="600"/>
              </a:spcAft>
            </a:pPr>
            <a:endParaRPr lang="en-GB"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kern="1400" dirty="0">
                <a:solidFill>
                  <a:srgbClr val="0070C0"/>
                </a:solidFill>
                <a:latin typeface="Calibri" panose="020F0502020204030204" pitchFamily="34" charset="0"/>
              </a:rPr>
              <a:t>GEOGRAPHY</a:t>
            </a:r>
          </a:p>
          <a:p>
            <a:pPr marL="0" indent="0">
              <a:lnSpc>
                <a:spcPct val="100000"/>
              </a:lnSpc>
              <a:spcBef>
                <a:spcPts val="0"/>
              </a:spcBef>
              <a:spcAft>
                <a:spcPts val="600"/>
              </a:spcAft>
              <a:buNone/>
            </a:pPr>
            <a:r>
              <a:rPr lang="en-GB" dirty="0">
                <a:latin typeface="Calibri" panose="020F0502020204030204" pitchFamily="34" charset="0"/>
                <a:cs typeface="Calibri" panose="020F0502020204030204" pitchFamily="34" charset="0"/>
              </a:rPr>
              <a:t>During the term, the children will explore the Alps as a major European mountain range, investigating their location, physical features and how they were formed. They will learn about the climate, wildlife and natural landscapes of the region, as well as how altitude affects the environment. Pupils examine how people live and work in the Alps, including farming, tourism and transport, and compare alpine life with life in the UK. They also consider the opportunities and challenges of living in a mountainous environment and investigate how tourism and climate change affect the Alps. Throughout the unit, children develop their geographical knowledge through map work, data analysis, fieldwork-style enquiries and comparisons between different places</a:t>
            </a:r>
            <a:r>
              <a:rPr lang="en-GB" b="1" dirty="0">
                <a:latin typeface="Calibri" panose="020F0502020204030204" pitchFamily="34" charset="0"/>
                <a:cs typeface="Calibri" panose="020F0502020204030204" pitchFamily="34" charset="0"/>
              </a:rPr>
              <a:t>.</a:t>
            </a:r>
            <a:endParaRPr lang="en-GB" dirty="0">
              <a:latin typeface="Calibri" panose="020F0502020204030204" pitchFamily="34" charset="0"/>
              <a:cs typeface="Calibri" panose="020F0502020204030204" pitchFamily="34" charset="0"/>
            </a:endParaRPr>
          </a:p>
          <a:p>
            <a:pPr marL="0" marR="0" indent="0" algn="l">
              <a:lnSpc>
                <a:spcPct val="119000"/>
              </a:lnSpc>
              <a:spcBef>
                <a:spcPts val="0"/>
              </a:spcBef>
              <a:spcAft>
                <a:spcPts val="600"/>
              </a:spcAft>
              <a:buNone/>
            </a:pPr>
            <a:endParaRPr lang="en-GB" kern="1400" dirty="0">
              <a:ln>
                <a:noFill/>
              </a:ln>
              <a:solidFill>
                <a:srgbClr val="0070C0"/>
              </a:solidFill>
              <a:effectLst/>
              <a:latin typeface="Calibri" panose="020F0502020204030204" pitchFamily="34" charset="0"/>
            </a:endParaRPr>
          </a:p>
          <a:p>
            <a:pPr marL="0" marR="0" indent="0" algn="l">
              <a:lnSpc>
                <a:spcPct val="119000"/>
              </a:lnSpc>
              <a:spcBef>
                <a:spcPts val="0"/>
              </a:spcBef>
              <a:spcAft>
                <a:spcPts val="600"/>
              </a:spcAft>
            </a:pPr>
            <a:endParaRPr lang="en-GB" kern="1400" dirty="0">
              <a:ln>
                <a:noFill/>
              </a:ln>
              <a:solidFill>
                <a:srgbClr val="000000"/>
              </a:solidFill>
              <a:effectLst/>
              <a:latin typeface="Calibri" panose="020F0502020204030204" pitchFamily="34" charset="0"/>
            </a:endParaRPr>
          </a:p>
          <a:p>
            <a:pPr marL="0" indent="0">
              <a:buNone/>
            </a:pPr>
            <a:endParaRPr lang="en-GB" dirty="0">
              <a:solidFill>
                <a:schemeClr val="accent2">
                  <a:lumMod val="75000"/>
                </a:schemeClr>
              </a:solidFill>
            </a:endParaRPr>
          </a:p>
        </p:txBody>
      </p:sp>
      <p:pic>
        <p:nvPicPr>
          <p:cNvPr id="2052" name="Picture 4">
            <a:extLst>
              <a:ext uri="{FF2B5EF4-FFF2-40B4-BE49-F238E27FC236}">
                <a16:creationId xmlns:a16="http://schemas.microsoft.com/office/drawing/2014/main" id="{24930498-8B5E-A359-186F-BC29969F37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4918" y="123567"/>
            <a:ext cx="2372584" cy="2496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139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9562" y="609600"/>
            <a:ext cx="6424440" cy="1320800"/>
          </a:xfrm>
        </p:spPr>
        <p:txBody>
          <a:bodyPr>
            <a:normAutofit/>
          </a:bodyPr>
          <a:lstStyle/>
          <a:p>
            <a:r>
              <a:rPr lang="en-GB" dirty="0"/>
              <a:t>Curriculum Autumn Term 1</a:t>
            </a:r>
          </a:p>
        </p:txBody>
      </p:sp>
      <p:pic>
        <p:nvPicPr>
          <p:cNvPr id="3074" name="Picture 2" descr="Retro Futurism: Vintage Cosmic Galaxy Art Print, Captivating Space Planets Decor for Home, Unique Gift for Sci-Fi Lovers YC1793 image 5">
            <a:extLst>
              <a:ext uri="{FF2B5EF4-FFF2-40B4-BE49-F238E27FC236}">
                <a16:creationId xmlns:a16="http://schemas.microsoft.com/office/drawing/2014/main" id="{C41D4484-DB40-4BF0-BE95-8226A87A4B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434" r="29521" b="2519"/>
          <a:stretch>
            <a:fillRect/>
          </a:stretch>
        </p:blipFill>
        <p:spPr bwMode="auto">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a:noFill/>
          <a:extLst>
            <a:ext uri="{909E8E84-426E-40DD-AFC4-6F175D3DCCD1}">
              <a14:hiddenFill xmlns:a14="http://schemas.microsoft.com/office/drawing/2010/main">
                <a:solidFill>
                  <a:srgbClr val="FFFFFF"/>
                </a:solidFill>
              </a14:hiddenFill>
            </a:ext>
          </a:extLst>
        </p:spPr>
      </p:pic>
      <p:sp>
        <p:nvSpPr>
          <p:cNvPr id="3079" name="Isosceles Triangle 3078">
            <a:extLst>
              <a:ext uri="{FF2B5EF4-FFF2-40B4-BE49-F238E27FC236}">
                <a16:creationId xmlns:a16="http://schemas.microsoft.com/office/drawing/2014/main" id="{ECD25CC7-FC66-488C-8D61-0FE7ECF16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2849562" y="1046828"/>
            <a:ext cx="8308589" cy="5723427"/>
          </a:xfrm>
        </p:spPr>
        <p:txBody>
          <a:bodyPr vert="horz" lIns="91440" tIns="45720" rIns="91440" bIns="45720" rtlCol="0">
            <a:noAutofit/>
          </a:bodyPr>
          <a:lstStyle/>
          <a:p>
            <a:pPr marL="0" indent="0">
              <a:lnSpc>
                <a:spcPct val="90000"/>
              </a:lnSpc>
              <a:buNone/>
            </a:pPr>
            <a:endParaRPr lang="en-US"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ART</a:t>
            </a:r>
          </a:p>
          <a:p>
            <a:pPr marL="0" indent="0">
              <a:lnSpc>
                <a:spcPct val="90000"/>
              </a:lnSpc>
              <a:buNone/>
            </a:pPr>
            <a:endParaRPr lang="en-GB" sz="1600" dirty="0">
              <a:latin typeface="Calibri" panose="020F0502020204030204" pitchFamily="34" charset="0"/>
              <a:cs typeface="Calibri" panose="020F0502020204030204" pitchFamily="34" charset="0"/>
            </a:endParaRPr>
          </a:p>
          <a:p>
            <a:pPr marL="0" marR="0" indent="0">
              <a:lnSpc>
                <a:spcPct val="90000"/>
              </a:lnSpc>
              <a:spcBef>
                <a:spcPts val="0"/>
              </a:spcBef>
              <a:spcAft>
                <a:spcPts val="600"/>
              </a:spcAft>
              <a:buNone/>
            </a:pPr>
            <a:r>
              <a:rPr lang="en-GB" sz="1600" kern="1400" dirty="0">
                <a:ln>
                  <a:noFill/>
                </a:ln>
                <a:effectLst/>
                <a:latin typeface="Calibri" panose="020F0502020204030204" pitchFamily="34" charset="0"/>
                <a:cs typeface="Calibri" panose="020F0502020204030204" pitchFamily="34" charset="0"/>
              </a:rPr>
              <a:t>Throughout our Art lessons this term the children will work towards producing a retro-futurism inspired mixed media piece of a view in Space. </a:t>
            </a:r>
            <a:endParaRPr lang="en-GB"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COMPUTING</a:t>
            </a:r>
          </a:p>
          <a:p>
            <a:pPr marL="0" indent="0">
              <a:buNone/>
            </a:pPr>
            <a:r>
              <a:rPr lang="en-GB" sz="1600" dirty="0">
                <a:latin typeface="Calibri" panose="020F0502020204030204" pitchFamily="34" charset="0"/>
                <a:cs typeface="Calibri" panose="020F0502020204030204" pitchFamily="34" charset="0"/>
              </a:rPr>
              <a:t>In this unit, pupils will explore how data is collected, stored and analysed using the context of a Mars rover mission. They learn how computers gather and organise information using spreadsheets and databases, before presenting data in charts and graphs. Children investigate patterns, draw conclusions from real-world data and consider how technology supports scientific exploration of space. The unit develops data handling, computational thinking and digital literacy skills while encouraging problem-solving and logical reasoning.</a:t>
            </a:r>
          </a:p>
          <a:p>
            <a:pPr marL="0" indent="0">
              <a:buNone/>
            </a:pPr>
            <a:endParaRPr lang="en-GB"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MUSIC</a:t>
            </a:r>
          </a:p>
          <a:p>
            <a:pPr marL="0" indent="0">
              <a:lnSpc>
                <a:spcPct val="90000"/>
              </a:lnSpc>
              <a:buNone/>
            </a:pPr>
            <a:r>
              <a:rPr lang="en-GB" sz="1600" kern="1400" dirty="0">
                <a:latin typeface="Calibri" panose="020F0502020204030204" pitchFamily="34" charset="0"/>
                <a:cs typeface="Calibri" panose="020F0502020204030204" pitchFamily="34" charset="0"/>
              </a:rPr>
              <a:t>T</a:t>
            </a:r>
            <a:r>
              <a:rPr lang="en-GB" sz="1600" kern="1400" dirty="0">
                <a:ln>
                  <a:noFill/>
                </a:ln>
                <a:effectLst/>
                <a:latin typeface="Calibri" panose="020F0502020204030204" pitchFamily="34" charset="0"/>
                <a:cs typeface="Calibri" panose="020F0502020204030204" pitchFamily="34" charset="0"/>
              </a:rPr>
              <a:t>he children will be learning to play the recorder, whilst learning to read and write some notes.</a:t>
            </a:r>
          </a:p>
          <a:p>
            <a:pPr marL="0" marR="0" indent="0">
              <a:lnSpc>
                <a:spcPct val="90000"/>
              </a:lnSpc>
              <a:spcBef>
                <a:spcPts val="0"/>
              </a:spcBef>
              <a:spcAft>
                <a:spcPts val="600"/>
              </a:spcAft>
              <a:buNone/>
            </a:pPr>
            <a:r>
              <a:rPr lang="en-GB" sz="1600" kern="1400" dirty="0">
                <a:ln>
                  <a:noFill/>
                </a:ln>
                <a:effectLst/>
                <a:latin typeface="Calibri" panose="020F0502020204030204" pitchFamily="34" charset="0"/>
                <a:cs typeface="Calibri" panose="020F0502020204030204" pitchFamily="34" charset="0"/>
              </a:rPr>
              <a:t>The children will learn how to hold the recorder and form the correct lip shape (embouchure) to help them to make a good, consistent sound. They will also start to explore how to control breathing and tonguing to sound notes. </a:t>
            </a:r>
          </a:p>
          <a:p>
            <a:pPr>
              <a:lnSpc>
                <a:spcPct val="90000"/>
              </a:lnSpc>
            </a:pPr>
            <a:endParaRPr lang="en-GB" sz="16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0722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CB17DD6-9D3C-0468-9056-44693CA1BB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83FFBB-A032-9650-356A-9968A9D8B84C}"/>
              </a:ext>
            </a:extLst>
          </p:cNvPr>
          <p:cNvSpPr>
            <a:spLocks noGrp="1"/>
          </p:cNvSpPr>
          <p:nvPr>
            <p:ph type="title"/>
          </p:nvPr>
        </p:nvSpPr>
        <p:spPr>
          <a:xfrm>
            <a:off x="2849562" y="609600"/>
            <a:ext cx="6424440" cy="1320800"/>
          </a:xfrm>
        </p:spPr>
        <p:txBody>
          <a:bodyPr>
            <a:normAutofit/>
          </a:bodyPr>
          <a:lstStyle/>
          <a:p>
            <a:r>
              <a:rPr lang="en-GB" dirty="0"/>
              <a:t>Curriculum Autumn Term 1</a:t>
            </a:r>
          </a:p>
        </p:txBody>
      </p:sp>
      <p:pic>
        <p:nvPicPr>
          <p:cNvPr id="3074" name="Picture 2" descr="Retro Futurism: Vintage Cosmic Galaxy Art Print, Captivating Space Planets Decor for Home, Unique Gift for Sci-Fi Lovers YC1793 image 5">
            <a:extLst>
              <a:ext uri="{FF2B5EF4-FFF2-40B4-BE49-F238E27FC236}">
                <a16:creationId xmlns:a16="http://schemas.microsoft.com/office/drawing/2014/main" id="{998A5D52-6CA4-B667-7683-323431631A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434" r="29521" b="2519"/>
          <a:stretch>
            <a:fillRect/>
          </a:stretch>
        </p:blipFill>
        <p:spPr bwMode="auto">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a:noFill/>
          <a:extLst>
            <a:ext uri="{909E8E84-426E-40DD-AFC4-6F175D3DCCD1}">
              <a14:hiddenFill xmlns:a14="http://schemas.microsoft.com/office/drawing/2010/main">
                <a:solidFill>
                  <a:srgbClr val="FFFFFF"/>
                </a:solidFill>
              </a14:hiddenFill>
            </a:ext>
          </a:extLst>
        </p:spPr>
      </p:pic>
      <p:sp>
        <p:nvSpPr>
          <p:cNvPr id="3079" name="Isosceles Triangle 3078">
            <a:extLst>
              <a:ext uri="{FF2B5EF4-FFF2-40B4-BE49-F238E27FC236}">
                <a16:creationId xmlns:a16="http://schemas.microsoft.com/office/drawing/2014/main" id="{FD459E54-297A-3D97-1590-15D66A9505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EFF12078-5114-9BC9-6FD3-14E6248A3DAD}"/>
              </a:ext>
            </a:extLst>
          </p:cNvPr>
          <p:cNvSpPr>
            <a:spLocks noGrp="1"/>
          </p:cNvSpPr>
          <p:nvPr>
            <p:ph idx="1"/>
          </p:nvPr>
        </p:nvSpPr>
        <p:spPr>
          <a:xfrm>
            <a:off x="2849562" y="1046828"/>
            <a:ext cx="8308589" cy="5723427"/>
          </a:xfrm>
        </p:spPr>
        <p:txBody>
          <a:bodyPr vert="horz" lIns="91440" tIns="45720" rIns="91440" bIns="45720" rtlCol="0">
            <a:noAutofit/>
          </a:bodyPr>
          <a:lstStyle/>
          <a:p>
            <a:pPr marL="0" indent="0">
              <a:lnSpc>
                <a:spcPct val="90000"/>
              </a:lnSpc>
              <a:buNone/>
            </a:pPr>
            <a:endParaRPr lang="en-US"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RE</a:t>
            </a:r>
          </a:p>
          <a:p>
            <a:pPr marL="0" indent="0">
              <a:lnSpc>
                <a:spcPct val="100000"/>
              </a:lnSpc>
              <a:buNone/>
            </a:pPr>
            <a:r>
              <a:rPr lang="en-GB" sz="1600" dirty="0">
                <a:latin typeface="Calibri" panose="020F0502020204030204" pitchFamily="34" charset="0"/>
                <a:cs typeface="Calibri" panose="020F0502020204030204" pitchFamily="34" charset="0"/>
              </a:rPr>
              <a:t>During this term, pupils will explore why people of different religions and worldviews choose to stand up for their beliefs and values. They investigate inspirational individuals, religious teachings and real-life examples of courage, justice and compassion. Children consider how beliefs influence actions and reflect on how they can make positive choices in their own lives.</a:t>
            </a:r>
          </a:p>
          <a:p>
            <a:pPr marL="0" indent="0">
              <a:lnSpc>
                <a:spcPct val="90000"/>
              </a:lnSpc>
              <a:buNone/>
            </a:pPr>
            <a:endParaRPr lang="en-GB"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PSHE</a:t>
            </a:r>
          </a:p>
          <a:p>
            <a:pPr marL="0" indent="0">
              <a:lnSpc>
                <a:spcPct val="100000"/>
              </a:lnSpc>
              <a:buNone/>
            </a:pPr>
            <a:r>
              <a:rPr lang="en-GB" sz="1600" dirty="0">
                <a:latin typeface="Calibri" panose="020F0502020204030204" pitchFamily="34" charset="0"/>
                <a:cs typeface="Calibri" panose="020F0502020204030204" pitchFamily="34" charset="0"/>
              </a:rPr>
              <a:t>Pupils learn how to care for their physical and mental wellbeing as they grow and change. They explore healthy lifestyles, emotional wellbeing, and strategies for managing feelings and making safe, responsible choices. Children develop the knowledge and confidence to support their health, relationships and personal development.</a:t>
            </a:r>
          </a:p>
          <a:p>
            <a:pPr marL="0" indent="0">
              <a:buNone/>
            </a:pPr>
            <a:endParaRPr lang="en-GB" sz="1600" dirty="0">
              <a:latin typeface="Calibri" panose="020F0502020204030204" pitchFamily="34" charset="0"/>
              <a:cs typeface="Calibri" panose="020F0502020204030204" pitchFamily="34" charset="0"/>
            </a:endParaRPr>
          </a:p>
          <a:p>
            <a:pPr>
              <a:lnSpc>
                <a:spcPct val="90000"/>
              </a:lnSpc>
            </a:pPr>
            <a:r>
              <a:rPr lang="en-GB" sz="1600" dirty="0">
                <a:solidFill>
                  <a:srgbClr val="0070C0"/>
                </a:solidFill>
                <a:latin typeface="Calibri" panose="020F0502020204030204" pitchFamily="34" charset="0"/>
                <a:cs typeface="Calibri" panose="020F0502020204030204" pitchFamily="34" charset="0"/>
              </a:rPr>
              <a:t>FRENCH</a:t>
            </a:r>
          </a:p>
          <a:p>
            <a:pPr marL="0" indent="0">
              <a:lnSpc>
                <a:spcPct val="100000"/>
              </a:lnSpc>
              <a:buNone/>
            </a:pPr>
            <a:r>
              <a:rPr lang="en-GB" sz="1600" dirty="0">
                <a:latin typeface="Calibri" panose="020F0502020204030204" pitchFamily="34" charset="0"/>
                <a:cs typeface="Calibri" panose="020F0502020204030204" pitchFamily="34" charset="0"/>
              </a:rPr>
              <a:t>Throughout the term pupils will learn and use French vocabulary related to space, planets, and space exploration. They develop their speaking, listening, reading and writing skills by describing space-themed objects and events using simple sentences</a:t>
            </a:r>
            <a:r>
              <a:rPr lang="en-GB" sz="1600" b="1" dirty="0">
                <a:latin typeface="Calibri" panose="020F0502020204030204" pitchFamily="34" charset="0"/>
                <a:cs typeface="Calibri" panose="020F0502020204030204" pitchFamily="34" charset="0"/>
              </a:rPr>
              <a:t>.</a:t>
            </a:r>
            <a:endParaRPr lang="en-GB" sz="1600" dirty="0">
              <a:latin typeface="Calibri" panose="020F0502020204030204" pitchFamily="34" charset="0"/>
              <a:cs typeface="Calibri" panose="020F0502020204030204" pitchFamily="34" charset="0"/>
            </a:endParaRPr>
          </a:p>
          <a:p>
            <a:pPr>
              <a:lnSpc>
                <a:spcPct val="90000"/>
              </a:lnSpc>
            </a:pPr>
            <a:endParaRPr lang="en-GB" sz="16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01926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024" y="549202"/>
            <a:ext cx="3512484" cy="534870"/>
          </a:xfrm>
        </p:spPr>
        <p:txBody>
          <a:bodyPr>
            <a:normAutofit fontScale="90000"/>
          </a:bodyPr>
          <a:lstStyle/>
          <a:p>
            <a:r>
              <a:rPr lang="en-GB" dirty="0"/>
              <a:t>Homework </a:t>
            </a:r>
          </a:p>
        </p:txBody>
      </p:sp>
      <p:sp>
        <p:nvSpPr>
          <p:cNvPr id="3" name="Content Placeholder 2"/>
          <p:cNvSpPr>
            <a:spLocks noGrp="1"/>
          </p:cNvSpPr>
          <p:nvPr>
            <p:ph idx="1"/>
          </p:nvPr>
        </p:nvSpPr>
        <p:spPr>
          <a:xfrm>
            <a:off x="677333" y="1355835"/>
            <a:ext cx="5796455" cy="4685528"/>
          </a:xfrm>
        </p:spPr>
        <p:txBody>
          <a:bodyPr vert="horz" lIns="91440" tIns="45720" rIns="91440" bIns="45720" rtlCol="0" anchor="t">
            <a:noAutofit/>
          </a:bodyPr>
          <a:lstStyle/>
          <a:p>
            <a:r>
              <a:rPr lang="en-GB" b="1" dirty="0">
                <a:latin typeface="Calibri" panose="020F0502020204030204" pitchFamily="34" charset="0"/>
                <a:cs typeface="Calibri" panose="020F0502020204030204" pitchFamily="34" charset="0"/>
              </a:rPr>
              <a:t>Times Table Rock Stars.</a:t>
            </a:r>
          </a:p>
          <a:p>
            <a:r>
              <a:rPr lang="en-GB" b="1" dirty="0">
                <a:latin typeface="Calibri" panose="020F0502020204030204" pitchFamily="34" charset="0"/>
                <a:cs typeface="Calibri" panose="020F0502020204030204" pitchFamily="34" charset="0"/>
              </a:rPr>
              <a:t>Daily reading.</a:t>
            </a:r>
          </a:p>
          <a:p>
            <a:r>
              <a:rPr lang="en-GB" b="1" kern="100" dirty="0">
                <a:effectLst/>
                <a:latin typeface="Calibri" panose="020F0502020204030204" pitchFamily="34" charset="0"/>
                <a:ea typeface="Aptos" panose="020B0004020202020204" pitchFamily="34" charset="0"/>
                <a:cs typeface="Calibri" panose="020F0502020204030204" pitchFamily="34" charset="0"/>
              </a:rPr>
              <a:t>Homework will include spelling words to learn and write into full sentences, an arithmetic or maths activity on White Rose Infinity and a short reading comprehension or a grammar activity.</a:t>
            </a:r>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Homework  will be linked to learning during the week, either as pre-learning or post-learning.</a:t>
            </a:r>
          </a:p>
          <a:p>
            <a:r>
              <a:rPr lang="en-GB" b="1" dirty="0">
                <a:latin typeface="Calibri" panose="020F0502020204030204" pitchFamily="34" charset="0"/>
                <a:cs typeface="Calibri" panose="020F0502020204030204" pitchFamily="34" charset="0"/>
              </a:rPr>
              <a:t>Homework and Spellings are set on a Friday and expected in on the following Thursday. </a:t>
            </a:r>
          </a:p>
          <a:p>
            <a:r>
              <a:rPr lang="en-GB" b="1" dirty="0">
                <a:latin typeface="Calibri" panose="020F0502020204030204" pitchFamily="34" charset="0"/>
                <a:cs typeface="Calibri" panose="020F0502020204030204" pitchFamily="34" charset="0"/>
              </a:rPr>
              <a:t>Homework Club runs on a Tuesday lunchtime 12-12:30pm.  All children are welcome to attend.</a:t>
            </a:r>
          </a:p>
          <a:p>
            <a:r>
              <a:rPr lang="en-GB" b="1" dirty="0">
                <a:latin typeface="Calibri" panose="020F0502020204030204" pitchFamily="34" charset="0"/>
                <a:cs typeface="Calibri" panose="020F0502020204030204" pitchFamily="34" charset="0"/>
              </a:rPr>
              <a:t>Weekly spellings test will be on a Friday morning.</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4" name="Content Placeholder 2"/>
          <p:cNvSpPr txBox="1">
            <a:spLocks/>
          </p:cNvSpPr>
          <p:nvPr/>
        </p:nvSpPr>
        <p:spPr>
          <a:xfrm>
            <a:off x="7710296" y="1562872"/>
            <a:ext cx="3127411" cy="468552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Reading at home is SO important – even 10 mins a night would make a difference!</a:t>
            </a:r>
          </a:p>
          <a:p>
            <a:endParaRPr lang="en-GB" dirty="0"/>
          </a:p>
          <a:p>
            <a:r>
              <a:rPr lang="en-GB" dirty="0"/>
              <a:t>If a device is not available at home to complete the maths homework, please do let me know and a paper copy can be printed.</a:t>
            </a:r>
          </a:p>
          <a:p>
            <a:pPr marL="0" indent="0">
              <a:buNone/>
            </a:pPr>
            <a:endParaRPr lang="en-GB" dirty="0"/>
          </a:p>
          <a:p>
            <a:r>
              <a:rPr lang="en-GB" dirty="0"/>
              <a:t>Readers / Helpers are always very welcome.</a:t>
            </a:r>
          </a:p>
        </p:txBody>
      </p:sp>
      <p:pic>
        <p:nvPicPr>
          <p:cNvPr id="4098" name="Picture 2" descr="Homework Club | Saint Andrew Parish">
            <a:extLst>
              <a:ext uri="{FF2B5EF4-FFF2-40B4-BE49-F238E27FC236}">
                <a16:creationId xmlns:a16="http://schemas.microsoft.com/office/drawing/2014/main" id="{76AD61DB-82DC-A7E7-ADF6-FA92B823A6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3442" y="-40393"/>
            <a:ext cx="2136854" cy="201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752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D534F3-2B96-6D2C-F7AE-6D5B480C06AF}"/>
              </a:ext>
            </a:extLst>
          </p:cNvPr>
          <p:cNvPicPr>
            <a:picLocks noChangeAspect="1"/>
          </p:cNvPicPr>
          <p:nvPr/>
        </p:nvPicPr>
        <p:blipFill>
          <a:blip r:embed="rId2"/>
          <a:stretch>
            <a:fillRect/>
          </a:stretch>
        </p:blipFill>
        <p:spPr>
          <a:xfrm>
            <a:off x="400050" y="385762"/>
            <a:ext cx="11391900" cy="6143625"/>
          </a:xfrm>
          <a:prstGeom prst="rect">
            <a:avLst/>
          </a:prstGeom>
        </p:spPr>
      </p:pic>
    </p:spTree>
    <p:extLst>
      <p:ext uri="{BB962C8B-B14F-4D97-AF65-F5344CB8AC3E}">
        <p14:creationId xmlns:p14="http://schemas.microsoft.com/office/powerpoint/2010/main" val="1497475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039883D-0540-47F0-A6A1-01DE55A80944}"/>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b="2192"/>
          <a:stretch/>
        </p:blipFill>
        <p:spPr bwMode="auto">
          <a:xfrm>
            <a:off x="20" y="1282"/>
            <a:ext cx="12191980" cy="6856718"/>
          </a:xfrm>
          <a:prstGeom prst="rect">
            <a:avLst/>
          </a:prstGeom>
          <a:noFill/>
        </p:spPr>
      </p:pic>
    </p:spTree>
    <p:extLst>
      <p:ext uri="{BB962C8B-B14F-4D97-AF65-F5344CB8AC3E}">
        <p14:creationId xmlns:p14="http://schemas.microsoft.com/office/powerpoint/2010/main" val="3097509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36734" y="609600"/>
            <a:ext cx="3737268" cy="1320800"/>
          </a:xfrm>
        </p:spPr>
        <p:txBody>
          <a:bodyPr>
            <a:normAutofit/>
          </a:bodyPr>
          <a:lstStyle/>
          <a:p>
            <a:r>
              <a:rPr lang="en-GB" dirty="0"/>
              <a:t>Extra Info...!</a:t>
            </a:r>
          </a:p>
        </p:txBody>
      </p:sp>
      <p:sp>
        <p:nvSpPr>
          <p:cNvPr id="3" name="Content Placeholder 2"/>
          <p:cNvSpPr>
            <a:spLocks noGrp="1"/>
          </p:cNvSpPr>
          <p:nvPr>
            <p:ph idx="1"/>
          </p:nvPr>
        </p:nvSpPr>
        <p:spPr>
          <a:xfrm>
            <a:off x="5209563" y="2160589"/>
            <a:ext cx="4064439" cy="3880773"/>
          </a:xfrm>
        </p:spPr>
        <p:txBody>
          <a:bodyPr vert="horz" lIns="91440" tIns="45720" rIns="91440" bIns="45720" rtlCol="0">
            <a:normAutofit/>
          </a:bodyPr>
          <a:lstStyle/>
          <a:p>
            <a:pPr marL="0" indent="0">
              <a:buNone/>
            </a:pPr>
            <a:endParaRPr lang="en-GB" b="1" dirty="0">
              <a:highlight>
                <a:srgbClr val="FFFF00"/>
              </a:highlight>
            </a:endParaRPr>
          </a:p>
          <a:p>
            <a:r>
              <a:rPr lang="en-GB" dirty="0"/>
              <a:t>PE is on a Tuesday and Wednesday afternoon.</a:t>
            </a:r>
          </a:p>
          <a:p>
            <a:r>
              <a:rPr lang="en-GB" dirty="0"/>
              <a:t>	Children may come to school in their PE kits. </a:t>
            </a:r>
          </a:p>
          <a:p>
            <a:pPr lvl="1"/>
            <a:r>
              <a:rPr lang="en-GB" dirty="0"/>
              <a:t>Earrings need to be removed or covered with tape if they have just been pierced. </a:t>
            </a:r>
          </a:p>
          <a:p>
            <a:pPr lvl="1"/>
            <a:r>
              <a:rPr lang="en-GB" dirty="0"/>
              <a:t>Watches should be removed.</a:t>
            </a:r>
          </a:p>
          <a:p>
            <a:pPr lvl="1"/>
            <a:r>
              <a:rPr lang="en-GB" dirty="0"/>
              <a:t>Long hair should be tied up.</a:t>
            </a:r>
          </a:p>
          <a:p>
            <a:pPr marL="0" indent="0">
              <a:buNone/>
            </a:pPr>
            <a:endParaRPr lang="en-GB" dirty="0"/>
          </a:p>
          <a:p>
            <a:pPr marL="0" indent="0">
              <a:buNone/>
            </a:pPr>
            <a:endParaRPr lang="en-GB" dirty="0"/>
          </a:p>
          <a:p>
            <a:endParaRPr lang="en-GB" dirty="0"/>
          </a:p>
          <a:p>
            <a:endParaRPr lang="en-GB" dirty="0"/>
          </a:p>
          <a:p>
            <a:endParaRPr lang="en-GB" dirty="0"/>
          </a:p>
          <a:p>
            <a:endParaRPr lang="en-GB" dirty="0"/>
          </a:p>
        </p:txBody>
      </p:sp>
      <p:pic>
        <p:nvPicPr>
          <p:cNvPr id="5122" name="Picture 2" descr="Pe Clip Art">
            <a:extLst>
              <a:ext uri="{FF2B5EF4-FFF2-40B4-BE49-F238E27FC236}">
                <a16:creationId xmlns:a16="http://schemas.microsoft.com/office/drawing/2014/main" id="{9ECD75DB-F300-422A-2C62-18F885CAD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856" r="19655" b="2"/>
          <a:stretch>
            <a:fillRect/>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5127" name="Isosceles Triangle 5126">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28497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D5789-2D36-2D5C-6CB3-18190735B5E8}"/>
              </a:ext>
            </a:extLst>
          </p:cNvPr>
          <p:cNvSpPr>
            <a:spLocks noGrp="1"/>
          </p:cNvSpPr>
          <p:nvPr>
            <p:ph type="title"/>
          </p:nvPr>
        </p:nvSpPr>
        <p:spPr/>
        <p:txBody>
          <a:bodyPr/>
          <a:lstStyle/>
          <a:p>
            <a:r>
              <a:rPr lang="en-GB" dirty="0"/>
              <a:t>Trips and Events</a:t>
            </a:r>
          </a:p>
        </p:txBody>
      </p:sp>
      <p:sp>
        <p:nvSpPr>
          <p:cNvPr id="3" name="Content Placeholder 2">
            <a:extLst>
              <a:ext uri="{FF2B5EF4-FFF2-40B4-BE49-F238E27FC236}">
                <a16:creationId xmlns:a16="http://schemas.microsoft.com/office/drawing/2014/main" id="{F47BB101-9BBC-3FA4-1528-A16FBE17287C}"/>
              </a:ext>
            </a:extLst>
          </p:cNvPr>
          <p:cNvSpPr>
            <a:spLocks noGrp="1"/>
          </p:cNvSpPr>
          <p:nvPr>
            <p:ph idx="1"/>
          </p:nvPr>
        </p:nvSpPr>
        <p:spPr>
          <a:xfrm>
            <a:off x="553767" y="1270000"/>
            <a:ext cx="8596668" cy="3880773"/>
          </a:xfrm>
        </p:spPr>
        <p:txBody>
          <a:bodyPr>
            <a:noAutofit/>
          </a:bodyPr>
          <a:lstStyle/>
          <a:p>
            <a:r>
              <a:rPr lang="en-GB" sz="2000" dirty="0"/>
              <a:t>Term 1		Village Enquiry for Geography &amp; author visit</a:t>
            </a:r>
          </a:p>
          <a:p>
            <a:endParaRPr lang="en-GB" sz="2000" dirty="0"/>
          </a:p>
          <a:p>
            <a:r>
              <a:rPr lang="en-GB" sz="2000" dirty="0"/>
              <a:t>Term 2		Knole House Tudor workshops &amp; card party</a:t>
            </a:r>
          </a:p>
          <a:p>
            <a:endParaRPr lang="en-GB" sz="2000" dirty="0"/>
          </a:p>
          <a:p>
            <a:r>
              <a:rPr lang="en-GB" sz="2000" dirty="0"/>
              <a:t>Term 3 		World Book Week</a:t>
            </a:r>
          </a:p>
          <a:p>
            <a:endParaRPr lang="en-GB" sz="2000" dirty="0"/>
          </a:p>
          <a:p>
            <a:r>
              <a:rPr lang="en-GB" sz="2000" dirty="0"/>
              <a:t>Term 4		Viking Activity</a:t>
            </a:r>
          </a:p>
          <a:p>
            <a:endParaRPr lang="en-GB" sz="2000" dirty="0"/>
          </a:p>
          <a:p>
            <a:r>
              <a:rPr lang="en-GB" sz="2000" dirty="0"/>
              <a:t>Term 5		Hastings Trip for Geography- Why do Oceans Matter?</a:t>
            </a:r>
          </a:p>
          <a:p>
            <a:endParaRPr lang="en-GB" sz="2000" dirty="0"/>
          </a:p>
          <a:p>
            <a:r>
              <a:rPr lang="en-GB" sz="2000" dirty="0"/>
              <a:t>Term 6		Creative Week &amp; Greek Day</a:t>
            </a:r>
          </a:p>
          <a:p>
            <a:endParaRPr lang="en-GB" sz="2000" dirty="0"/>
          </a:p>
          <a:p>
            <a:r>
              <a:rPr lang="en-GB" sz="2000" dirty="0"/>
              <a:t>We will also be visiting the local community groups and library.</a:t>
            </a:r>
          </a:p>
        </p:txBody>
      </p:sp>
    </p:spTree>
    <p:extLst>
      <p:ext uri="{BB962C8B-B14F-4D97-AF65-F5344CB8AC3E}">
        <p14:creationId xmlns:p14="http://schemas.microsoft.com/office/powerpoint/2010/main" val="479036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Finally… </a:t>
            </a:r>
          </a:p>
        </p:txBody>
      </p:sp>
      <p:sp>
        <p:nvSpPr>
          <p:cNvPr id="3" name="Content Placeholder 2"/>
          <p:cNvSpPr>
            <a:spLocks noGrp="1"/>
          </p:cNvSpPr>
          <p:nvPr>
            <p:ph idx="1"/>
          </p:nvPr>
        </p:nvSpPr>
        <p:spPr>
          <a:xfrm>
            <a:off x="677334" y="1355834"/>
            <a:ext cx="8797742" cy="5273565"/>
          </a:xfrm>
        </p:spPr>
        <p:txBody>
          <a:bodyPr>
            <a:normAutofit fontScale="85000" lnSpcReduction="10000"/>
          </a:bodyPr>
          <a:lstStyle/>
          <a:p>
            <a:r>
              <a:rPr lang="en-GB" sz="2800" dirty="0"/>
              <a:t>All children should feel safe and happy at school so if you have </a:t>
            </a:r>
            <a:r>
              <a:rPr lang="en-GB" sz="2800" i="1" dirty="0"/>
              <a:t>any </a:t>
            </a:r>
            <a:r>
              <a:rPr lang="en-GB" sz="2800" dirty="0"/>
              <a:t>concerns, we are always happy to help. </a:t>
            </a:r>
          </a:p>
          <a:p>
            <a:endParaRPr lang="en-GB" sz="2800" dirty="0"/>
          </a:p>
          <a:p>
            <a:r>
              <a:rPr lang="en-GB" sz="2800" dirty="0"/>
              <a:t>Our mornings are usually spent preparing for the day ahead so please speak to us at the end of a school day if possible.</a:t>
            </a:r>
          </a:p>
          <a:p>
            <a:endParaRPr lang="en-GB" sz="2800" dirty="0"/>
          </a:p>
          <a:p>
            <a:r>
              <a:rPr lang="en-GB" sz="2800" dirty="0"/>
              <a:t>Please email me directly on </a:t>
            </a:r>
            <a:r>
              <a:rPr lang="en-GB" sz="2800" dirty="0">
                <a:solidFill>
                  <a:schemeClr val="accent1">
                    <a:lumMod val="75000"/>
                  </a:schemeClr>
                </a:solidFill>
                <a:hlinkClick r:id="rId2">
                  <a:extLst>
                    <a:ext uri="{A12FA001-AC4F-418D-AE19-62706E023703}">
                      <ahyp:hlinkClr xmlns:ahyp="http://schemas.microsoft.com/office/drawing/2018/hyperlinkcolor" val="tx"/>
                    </a:ext>
                  </a:extLst>
                </a:hlinkClick>
              </a:rPr>
              <a:t>class5@kemsing.kent.sch.uk</a:t>
            </a:r>
            <a:endParaRPr lang="en-GB" sz="2800" dirty="0">
              <a:solidFill>
                <a:schemeClr val="accent1">
                  <a:lumMod val="75000"/>
                </a:schemeClr>
              </a:solidFill>
            </a:endParaRPr>
          </a:p>
          <a:p>
            <a:pPr marL="0" indent="0">
              <a:buNone/>
            </a:pPr>
            <a:endParaRPr lang="en-GB" sz="2800" dirty="0"/>
          </a:p>
          <a:p>
            <a:r>
              <a:rPr lang="en-GB" sz="2800" dirty="0"/>
              <a:t>To arrange an appointment, please email me directly on Class 5 or put a note in the Pupil Planner. We have an open-door policy, so please do not hesitate to get in touch with us if we can be of any help.</a:t>
            </a:r>
          </a:p>
          <a:p>
            <a:endParaRPr lang="en-GB" dirty="0"/>
          </a:p>
          <a:p>
            <a:endParaRPr lang="en-GB" dirty="0"/>
          </a:p>
          <a:p>
            <a:endParaRPr lang="en-GB" dirty="0"/>
          </a:p>
        </p:txBody>
      </p:sp>
    </p:spTree>
    <p:extLst>
      <p:ext uri="{BB962C8B-B14F-4D97-AF65-F5344CB8AC3E}">
        <p14:creationId xmlns:p14="http://schemas.microsoft.com/office/powerpoint/2010/main" val="3826827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115050"/>
          </a:xfrm>
        </p:spPr>
        <p:txBody>
          <a:bodyPr>
            <a:normAutofit/>
          </a:bodyPr>
          <a:lstStyle/>
          <a:p>
            <a:pPr algn="ctr"/>
            <a:r>
              <a:rPr lang="en-GB" sz="6600" dirty="0"/>
              <a:t>Thank you for your time and for coming to meet us!</a:t>
            </a:r>
            <a:br>
              <a:rPr lang="en-GB" sz="6600" dirty="0"/>
            </a:br>
            <a:br>
              <a:rPr lang="en-GB" sz="6600" dirty="0"/>
            </a:br>
            <a:r>
              <a:rPr lang="en-GB" sz="6600" dirty="0"/>
              <a:t>Any questions?</a:t>
            </a:r>
          </a:p>
        </p:txBody>
      </p:sp>
      <p:sp>
        <p:nvSpPr>
          <p:cNvPr id="3" name="Content Placeholder 2"/>
          <p:cNvSpPr>
            <a:spLocks noGrp="1"/>
          </p:cNvSpPr>
          <p:nvPr>
            <p:ph idx="1"/>
          </p:nvPr>
        </p:nvSpPr>
        <p:spPr>
          <a:xfrm>
            <a:off x="677334" y="1355835"/>
            <a:ext cx="8797742" cy="4685528"/>
          </a:xfrm>
        </p:spPr>
        <p:txBody>
          <a:bodyPr vert="horz" lIns="91440" tIns="45720" rIns="91440" bIns="45720" rtlCol="0" anchor="t">
            <a:normAutofit/>
          </a:bodyPr>
          <a:lstStyle/>
          <a:p>
            <a:endParaRPr lang="en-GB" sz="2800" dirty="0"/>
          </a:p>
          <a:p>
            <a:endParaRPr lang="en-GB" dirty="0"/>
          </a:p>
          <a:p>
            <a:endParaRPr lang="en-GB" dirty="0"/>
          </a:p>
          <a:p>
            <a:endParaRPr lang="en-GB" dirty="0"/>
          </a:p>
        </p:txBody>
      </p:sp>
    </p:spTree>
    <p:extLst>
      <p:ext uri="{BB962C8B-B14F-4D97-AF65-F5344CB8AC3E}">
        <p14:creationId xmlns:p14="http://schemas.microsoft.com/office/powerpoint/2010/main" val="36388732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8" ma:contentTypeDescription="Create a new document." ma:contentTypeScope="" ma:versionID="d021e5efe3c177b59004b630b2e1a380">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212705001e3470d1d0826efbdc5a34ed"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5FD84C-C8C9-4A7F-90E6-2A48EB1341D8}">
  <ds:schemaRefs>
    <ds:schemaRef ds:uri="http://schemas.microsoft.com/office/2006/metadata/properties"/>
    <ds:schemaRef ds:uri="http://schemas.microsoft.com/office/infopath/2007/PartnerControls"/>
    <ds:schemaRef ds:uri="8edf3649-6fea-490b-ada3-070b96359fd6"/>
    <ds:schemaRef ds:uri="c8f5ab8c-eb4a-4a7e-8534-0a876cef743f"/>
  </ds:schemaRefs>
</ds:datastoreItem>
</file>

<file path=customXml/itemProps2.xml><?xml version="1.0" encoding="utf-8"?>
<ds:datastoreItem xmlns:ds="http://schemas.openxmlformats.org/officeDocument/2006/customXml" ds:itemID="{09B45DA2-5FCD-4333-A5DE-FC53B66F0867}">
  <ds:schemaRefs>
    <ds:schemaRef ds:uri="http://schemas.microsoft.com/sharepoint/v3/contenttype/forms"/>
  </ds:schemaRefs>
</ds:datastoreItem>
</file>

<file path=customXml/itemProps3.xml><?xml version="1.0" encoding="utf-8"?>
<ds:datastoreItem xmlns:ds="http://schemas.openxmlformats.org/officeDocument/2006/customXml" ds:itemID="{4693023D-61A5-4FBA-86B3-3263B1F691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4509</TotalTime>
  <Words>1200</Words>
  <Application>Microsoft Office PowerPoint</Application>
  <PresentationFormat>Widescreen</PresentationFormat>
  <Paragraphs>107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Trebuchet MS</vt:lpstr>
      <vt:lpstr>Wingdings 3</vt:lpstr>
      <vt:lpstr>Facet</vt:lpstr>
      <vt:lpstr>Welcome to Year 5</vt:lpstr>
      <vt:lpstr>A bit about us…</vt:lpstr>
      <vt:lpstr>Routines </vt:lpstr>
      <vt:lpstr>Curriculum Autumn Term 1 </vt:lpstr>
      <vt:lpstr>Curriculum Autumn Term 1 </vt:lpstr>
      <vt:lpstr>Curriculum Autumn Term 1</vt:lpstr>
      <vt:lpstr>Curriculum Autumn Term 1</vt:lpstr>
      <vt:lpstr>Homework </vt:lpstr>
      <vt:lpstr>PowerPoint Presentation</vt:lpstr>
      <vt:lpstr>PowerPoint Presentation</vt:lpstr>
      <vt:lpstr>Extra Info...!</vt:lpstr>
      <vt:lpstr>Trips and Events</vt:lpstr>
      <vt:lpstr>Finally… </vt:lpstr>
      <vt:lpstr>Thank you for your time and for coming to meet us!  Any questions?</vt:lpstr>
    </vt:vector>
  </TitlesOfParts>
  <Company>Kemsing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Emily Hill</dc:creator>
  <cp:lastModifiedBy>Kerry Jones</cp:lastModifiedBy>
  <cp:revision>78</cp:revision>
  <dcterms:created xsi:type="dcterms:W3CDTF">2016-09-12T12:45:41Z</dcterms:created>
  <dcterms:modified xsi:type="dcterms:W3CDTF">2026-09-11T05:32:31Z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MediaServiceImageTags">
    <vt:lpwstr/>
  </property>
</Properties>
</file>