
<file path=[Content_Types].xml><?xml version="1.0" encoding="utf-8"?>
<Types xmlns="http://schemas.openxmlformats.org/package/2006/content-types">
  <Default Extension="gif" ContentType="image/gif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8" autoAdjust="0"/>
    <p:restoredTop sz="94610"/>
  </p:normalViewPr>
  <p:slideViewPr>
    <p:cSldViewPr snapToGrid="0" snapToObjects="1">
      <p:cViewPr varScale="1">
        <p:scale>
          <a:sx n="67" d="100"/>
          <a:sy n="67" d="100"/>
        </p:scale>
        <p:origin x="8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iona Christmas" userId="efeda600-2bd0-4a39-b9c6-ddc68258e972" providerId="ADAL" clId="{5C808ADE-F583-4EA1-96B5-FFA27ACAA0D2}"/>
    <pc:docChg chg="custSel modSld">
      <pc:chgData name="Fiona Christmas" userId="efeda600-2bd0-4a39-b9c6-ddc68258e972" providerId="ADAL" clId="{5C808ADE-F583-4EA1-96B5-FFA27ACAA0D2}" dt="2026-09-08T07:02:17.969" v="33" actId="478"/>
      <pc:docMkLst>
        <pc:docMk/>
      </pc:docMkLst>
      <pc:sldChg chg="modSp mod">
        <pc:chgData name="Fiona Christmas" userId="efeda600-2bd0-4a39-b9c6-ddc68258e972" providerId="ADAL" clId="{5C808ADE-F583-4EA1-96B5-FFA27ACAA0D2}" dt="2026-09-08T07:01:30.322" v="32" actId="20577"/>
        <pc:sldMkLst>
          <pc:docMk/>
          <pc:sldMk cId="0" sldId="256"/>
        </pc:sldMkLst>
        <pc:spChg chg="mod">
          <ac:chgData name="Fiona Christmas" userId="efeda600-2bd0-4a39-b9c6-ddc68258e972" providerId="ADAL" clId="{5C808ADE-F583-4EA1-96B5-FFA27ACAA0D2}" dt="2026-09-08T07:01:30.322" v="32" actId="20577"/>
          <ac:spMkLst>
            <pc:docMk/>
            <pc:sldMk cId="0" sldId="256"/>
            <ac:spMk id="19" creationId="{00000000-0000-0000-0000-000000000000}"/>
          </ac:spMkLst>
        </pc:spChg>
      </pc:sldChg>
      <pc:sldChg chg="delSp mod">
        <pc:chgData name="Fiona Christmas" userId="efeda600-2bd0-4a39-b9c6-ddc68258e972" providerId="ADAL" clId="{5C808ADE-F583-4EA1-96B5-FFA27ACAA0D2}" dt="2026-09-08T07:02:17.969" v="33" actId="478"/>
        <pc:sldMkLst>
          <pc:docMk/>
          <pc:sldMk cId="0" sldId="257"/>
        </pc:sldMkLst>
        <pc:spChg chg="del">
          <ac:chgData name="Fiona Christmas" userId="efeda600-2bd0-4a39-b9c6-ddc68258e972" providerId="ADAL" clId="{5C808ADE-F583-4EA1-96B5-FFA27ACAA0D2}" dt="2026-09-08T07:02:17.969" v="33" actId="478"/>
          <ac:spMkLst>
            <pc:docMk/>
            <pc:sldMk cId="0" sldId="257"/>
            <ac:spMk id="33" creationId="{00000000-0000-0000-0000-000000000000}"/>
          </ac:spMkLst>
        </pc:spChg>
      </pc:sldChg>
      <pc:sldChg chg="addSp delSp modSp mod">
        <pc:chgData name="Fiona Christmas" userId="efeda600-2bd0-4a39-b9c6-ddc68258e972" providerId="ADAL" clId="{5C808ADE-F583-4EA1-96B5-FFA27ACAA0D2}" dt="2026-09-05T17:26:05.906" v="12" actId="207"/>
        <pc:sldMkLst>
          <pc:docMk/>
          <pc:sldMk cId="0" sldId="261"/>
        </pc:sldMkLst>
        <pc:spChg chg="mod">
          <ac:chgData name="Fiona Christmas" userId="efeda600-2bd0-4a39-b9c6-ddc68258e972" providerId="ADAL" clId="{5C808ADE-F583-4EA1-96B5-FFA27ACAA0D2}" dt="2026-09-05T17:26:05.906" v="12" actId="207"/>
          <ac:spMkLst>
            <pc:docMk/>
            <pc:sldMk cId="0" sldId="261"/>
            <ac:spMk id="10" creationId="{00000000-0000-0000-0000-000000000000}"/>
          </ac:spMkLst>
        </pc:spChg>
      </pc:sldChg>
      <pc:sldChg chg="modSp">
        <pc:chgData name="Fiona Christmas" userId="efeda600-2bd0-4a39-b9c6-ddc68258e972" providerId="ADAL" clId="{5C808ADE-F583-4EA1-96B5-FFA27ACAA0D2}" dt="2026-09-05T16:56:59.754" v="4"/>
        <pc:sldMkLst>
          <pc:docMk/>
          <pc:sldMk cId="0" sldId="265"/>
        </pc:sldMkLst>
        <pc:spChg chg="mod">
          <ac:chgData name="Fiona Christmas" userId="efeda600-2bd0-4a39-b9c6-ddc68258e972" providerId="ADAL" clId="{5C808ADE-F583-4EA1-96B5-FFA27ACAA0D2}" dt="2026-09-05T16:56:51.517" v="3"/>
          <ac:spMkLst>
            <pc:docMk/>
            <pc:sldMk cId="0" sldId="265"/>
            <ac:spMk id="18" creationId="{00000000-0000-0000-0000-000000000000}"/>
          </ac:spMkLst>
        </pc:spChg>
        <pc:spChg chg="mod">
          <ac:chgData name="Fiona Christmas" userId="efeda600-2bd0-4a39-b9c6-ddc68258e972" providerId="ADAL" clId="{5C808ADE-F583-4EA1-96B5-FFA27ACAA0D2}" dt="2026-09-05T16:56:59.754" v="4"/>
          <ac:spMkLst>
            <pc:docMk/>
            <pc:sldMk cId="0" sldId="265"/>
            <ac:spMk id="26" creationId="{00000000-0000-0000-0000-000000000000}"/>
          </ac:spMkLst>
        </pc:spChg>
        <pc:spChg chg="mod">
          <ac:chgData name="Fiona Christmas" userId="efeda600-2bd0-4a39-b9c6-ddc68258e972" providerId="ADAL" clId="{5C808ADE-F583-4EA1-96B5-FFA27ACAA0D2}" dt="2026-09-05T16:55:19.202" v="2"/>
          <ac:spMkLst>
            <pc:docMk/>
            <pc:sldMk cId="0" sldId="265"/>
            <ac:spMk id="4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1006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FF9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23A5E"/>
          </a:solidFill>
          <a:ln w="12700">
            <a:solidFill>
              <a:srgbClr val="223A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502920" y="6537960"/>
            <a:ext cx="2743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3 • 2026–27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9464040" y="65379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9CA3A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Family information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svg"/><Relationship Id="rId5" Type="http://schemas.openxmlformats.org/officeDocument/2006/relationships/image" Target="../media/image7.svg"/><Relationship Id="rId4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18.svg"/><Relationship Id="rId9" Type="http://schemas.openxmlformats.org/officeDocument/2006/relationships/image" Target="../media/image2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svg"/><Relationship Id="rId5" Type="http://schemas.openxmlformats.org/officeDocument/2006/relationships/image" Target="../media/image25.svg"/><Relationship Id="rId4" Type="http://schemas.openxmlformats.org/officeDocument/2006/relationships/hyperlink" Target="https://schoolreadinglist.co.uk/reading-lists-for-ks2-school-pupils/year-3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hyperlink" Target="https://www.timestables.me.uk/printable-pdf-quiz-generator.ht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svg"/><Relationship Id="rId5" Type="http://schemas.openxmlformats.org/officeDocument/2006/relationships/image" Target="../media/image29.svg"/><Relationship Id="rId4" Type="http://schemas.openxmlformats.org/officeDocument/2006/relationships/image" Target="../media/image28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1.svg"/><Relationship Id="rId7" Type="http://schemas.openxmlformats.org/officeDocument/2006/relationships/image" Target="../media/image21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svg"/><Relationship Id="rId5" Type="http://schemas.openxmlformats.org/officeDocument/2006/relationships/image" Target="../media/image33.svg"/><Relationship Id="rId4" Type="http://schemas.openxmlformats.org/officeDocument/2006/relationships/image" Target="../media/image3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7" Type="http://schemas.openxmlformats.org/officeDocument/2006/relationships/image" Target="../media/image40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svg"/><Relationship Id="rId5" Type="http://schemas.openxmlformats.org/officeDocument/2006/relationships/image" Target="../media/image38.svg"/><Relationship Id="rId4" Type="http://schemas.openxmlformats.org/officeDocument/2006/relationships/image" Target="../media/image37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43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svg"/><Relationship Id="rId5" Type="http://schemas.openxmlformats.org/officeDocument/2006/relationships/image" Target="../media/image41.sv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9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 rot="1200000">
            <a:off x="8321040" y="45720"/>
            <a:ext cx="3749040" cy="3749040"/>
          </a:xfrm>
          <a:prstGeom prst="arc">
            <a:avLst/>
          </a:prstGeom>
          <a:solidFill>
            <a:srgbClr val="B7E4C7">
              <a:alpha val="82000"/>
            </a:srgbClr>
          </a:solidFill>
          <a:ln w="12700">
            <a:solidFill>
              <a:srgbClr val="B7E4C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9692640" y="640080"/>
            <a:ext cx="2103120" cy="2103120"/>
          </a:xfrm>
          <a:prstGeom prst="ellipse">
            <a:avLst/>
          </a:prstGeom>
          <a:solidFill>
            <a:srgbClr val="FFD166">
              <a:alpha val="88000"/>
            </a:srgbClr>
          </a:solidFill>
          <a:ln w="12700">
            <a:solidFill>
              <a:srgbClr val="FFD166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8321040" y="3154680"/>
            <a:ext cx="2971800" cy="2971800"/>
          </a:xfrm>
          <a:prstGeom prst="ellipse">
            <a:avLst/>
          </a:prstGeom>
          <a:solidFill>
            <a:srgbClr val="A8DADC">
              <a:alpha val="90000"/>
            </a:srgbClr>
          </a:solidFill>
          <a:ln w="12700">
            <a:solidFill>
              <a:srgbClr val="A8DAD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79408" y="1472184"/>
            <a:ext cx="1554480" cy="15544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58368" y="868680"/>
            <a:ext cx="41148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00" b="1" kern="0" spc="22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WELCOME TO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640080" y="1243584"/>
            <a:ext cx="5669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45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3</a:t>
            </a:r>
            <a:endParaRPr lang="en-US" sz="4500" dirty="0">
              <a:solidFill>
                <a:srgbClr val="FF0000"/>
              </a:solidFill>
            </a:endParaRPr>
          </a:p>
        </p:txBody>
      </p:sp>
      <p:sp>
        <p:nvSpPr>
          <p:cNvPr id="8" name="Text 5"/>
          <p:cNvSpPr/>
          <p:nvPr/>
        </p:nvSpPr>
        <p:spPr>
          <a:xfrm>
            <a:off x="667512" y="2176272"/>
            <a:ext cx="5760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Information 2026–27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694944" y="2871216"/>
            <a:ext cx="612648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Everything families need for a happy, organised start to the year.</a:t>
            </a:r>
            <a:endParaRPr lang="en-US" sz="1800" dirty="0"/>
          </a:p>
        </p:txBody>
      </p:sp>
      <p:sp>
        <p:nvSpPr>
          <p:cNvPr id="10" name="Shape 7"/>
          <p:cNvSpPr/>
          <p:nvPr/>
        </p:nvSpPr>
        <p:spPr>
          <a:xfrm>
            <a:off x="694944" y="3877056"/>
            <a:ext cx="1783080" cy="347472"/>
          </a:xfrm>
          <a:prstGeom prst="roundRect">
            <a:avLst/>
          </a:prstGeom>
          <a:solidFill>
            <a:srgbClr val="FFD166"/>
          </a:solidFill>
          <a:ln w="12700">
            <a:solidFill>
              <a:srgbClr val="FFD1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4672" y="3959352"/>
            <a:ext cx="164592" cy="16459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014984" y="3877056"/>
            <a:ext cx="13624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Doors open 8:35</a:t>
            </a:r>
            <a:endParaRPr lang="en-US" sz="1400" dirty="0"/>
          </a:p>
        </p:txBody>
      </p:sp>
      <p:sp>
        <p:nvSpPr>
          <p:cNvPr id="13" name="Shape 9"/>
          <p:cNvSpPr/>
          <p:nvPr/>
        </p:nvSpPr>
        <p:spPr>
          <a:xfrm>
            <a:off x="2615184" y="3877056"/>
            <a:ext cx="1682496" cy="347472"/>
          </a:xfrm>
          <a:prstGeom prst="roundRect">
            <a:avLst/>
          </a:prstGeom>
          <a:solidFill>
            <a:srgbClr val="B7E4C7"/>
          </a:solidFill>
          <a:ln w="12700">
            <a:solidFill>
              <a:srgbClr val="B7E4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24912" y="3959352"/>
            <a:ext cx="164592" cy="164592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2935224" y="3877056"/>
            <a:ext cx="12618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 Thu + Fri</a:t>
            </a:r>
            <a:endParaRPr lang="en-US" sz="1400" dirty="0"/>
          </a:p>
        </p:txBody>
      </p:sp>
      <p:sp>
        <p:nvSpPr>
          <p:cNvPr id="16" name="Shape 11"/>
          <p:cNvSpPr/>
          <p:nvPr/>
        </p:nvSpPr>
        <p:spPr>
          <a:xfrm>
            <a:off x="4425696" y="3877056"/>
            <a:ext cx="2029968" cy="347472"/>
          </a:xfrm>
          <a:prstGeom prst="roundRect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35424" y="3959352"/>
            <a:ext cx="164592" cy="164592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4745736" y="3877056"/>
            <a:ext cx="16093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 15 mins daily</a:t>
            </a:r>
            <a:endParaRPr lang="en-US" sz="1400" dirty="0"/>
          </a:p>
        </p:txBody>
      </p:sp>
      <p:sp>
        <p:nvSpPr>
          <p:cNvPr id="19" name="Text 13"/>
          <p:cNvSpPr/>
          <p:nvPr/>
        </p:nvSpPr>
        <p:spPr>
          <a:xfrm>
            <a:off x="694944" y="4736592"/>
            <a:ext cx="6080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reliable routines • clear expectations • plenty of encouragement</a:t>
            </a:r>
            <a:endParaRPr lang="en-US" sz="1250" dirty="0"/>
          </a:p>
        </p:txBody>
      </p:sp>
      <p:pic>
        <p:nvPicPr>
          <p:cNvPr id="20" name="Image 4" descr="/mnt/data/class3_twinkle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8400" y="4251960"/>
            <a:ext cx="1325880" cy="1325880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13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MORNING ROUTINES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66928" y="594360"/>
            <a:ext cx="109728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smooth start to the school day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6" y="1078992"/>
            <a:ext cx="10698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clear 15-minute arrival window keeps mornings calm and safe.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594360" y="1600200"/>
            <a:ext cx="4754880" cy="4434840"/>
          </a:xfrm>
          <a:prstGeom prst="roundRect">
            <a:avLst>
              <a:gd name="adj" fmla="val 2887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932688" y="1874520"/>
            <a:ext cx="658368" cy="658368"/>
          </a:xfrm>
          <a:prstGeom prst="ellipse">
            <a:avLst/>
          </a:prstGeom>
          <a:solidFill>
            <a:srgbClr val="FFD166"/>
          </a:solidFill>
          <a:ln w="12700">
            <a:solidFill>
              <a:srgbClr val="FFD1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0704" y="1993392"/>
            <a:ext cx="402336" cy="402336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764792" y="1856232"/>
            <a:ext cx="3108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8:35–8:50am</a:t>
            </a:r>
            <a:endParaRPr lang="en-US" sz="2600" dirty="0"/>
          </a:p>
        </p:txBody>
      </p:sp>
      <p:sp>
        <p:nvSpPr>
          <p:cNvPr id="9" name="Text 6"/>
          <p:cNvSpPr/>
          <p:nvPr/>
        </p:nvSpPr>
        <p:spPr>
          <a:xfrm>
            <a:off x="932688" y="2505456"/>
            <a:ext cx="39684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5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Doors open at 8:35am and close at 8:50am.</a:t>
            </a:r>
            <a:endParaRPr lang="en-US" sz="1650" dirty="0"/>
          </a:p>
        </p:txBody>
      </p:sp>
      <p:sp>
        <p:nvSpPr>
          <p:cNvPr id="10" name="Shape 7"/>
          <p:cNvSpPr/>
          <p:nvPr/>
        </p:nvSpPr>
        <p:spPr>
          <a:xfrm>
            <a:off x="949452" y="4448556"/>
            <a:ext cx="1481328" cy="310896"/>
          </a:xfrm>
          <a:prstGeom prst="roundRect">
            <a:avLst/>
          </a:prstGeom>
          <a:solidFill>
            <a:srgbClr val="FF7E6B"/>
          </a:solidFill>
          <a:ln w="12700">
            <a:solidFill>
              <a:srgbClr val="FF7E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1042416" y="4448556"/>
            <a:ext cx="126187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AFTER 8:50AM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941832" y="3707892"/>
            <a:ext cx="237744" cy="237744"/>
          </a:xfrm>
          <a:prstGeom prst="ellipse">
            <a:avLst/>
          </a:prstGeom>
          <a:solidFill>
            <a:srgbClr val="FF7E6B"/>
          </a:solidFill>
          <a:ln w="12700">
            <a:solidFill>
              <a:srgbClr val="FF7E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1268" y="3767328"/>
            <a:ext cx="118872" cy="118872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973836" y="4983480"/>
            <a:ext cx="3968496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15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Please take your child to the office to sign them in as they will not be able to enter the building without a member of staff.</a:t>
            </a:r>
            <a:endParaRPr lang="en-US" sz="1500" dirty="0"/>
          </a:p>
        </p:txBody>
      </p:sp>
      <p:sp>
        <p:nvSpPr>
          <p:cNvPr id="15" name="Shape 11"/>
          <p:cNvSpPr/>
          <p:nvPr/>
        </p:nvSpPr>
        <p:spPr>
          <a:xfrm>
            <a:off x="923544" y="3207258"/>
            <a:ext cx="237744" cy="237744"/>
          </a:xfrm>
          <a:prstGeom prst="ellipse">
            <a:avLst/>
          </a:prstGeom>
          <a:solidFill>
            <a:srgbClr val="D95D5D"/>
          </a:solidFill>
          <a:ln w="12700">
            <a:solidFill>
              <a:srgbClr val="D95D5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3836" y="3246120"/>
            <a:ext cx="118872" cy="11887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289304" y="3197352"/>
            <a:ext cx="353872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5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Adults, please do not enter the Key Stage 2 building.</a:t>
            </a:r>
            <a:endParaRPr lang="en-US" sz="1500" dirty="0"/>
          </a:p>
        </p:txBody>
      </p:sp>
      <p:sp>
        <p:nvSpPr>
          <p:cNvPr id="20" name="Text 14"/>
          <p:cNvSpPr/>
          <p:nvPr/>
        </p:nvSpPr>
        <p:spPr>
          <a:xfrm>
            <a:off x="1249680" y="3726180"/>
            <a:ext cx="353872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5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member of staff will be at the door to take messages or contact the office.</a:t>
            </a:r>
            <a:endParaRPr lang="en-US" sz="1500" dirty="0"/>
          </a:p>
        </p:txBody>
      </p:sp>
      <p:sp>
        <p:nvSpPr>
          <p:cNvPr id="21" name="Shape 15"/>
          <p:cNvSpPr/>
          <p:nvPr/>
        </p:nvSpPr>
        <p:spPr>
          <a:xfrm>
            <a:off x="5623560" y="1600200"/>
            <a:ext cx="5980176" cy="4434840"/>
          </a:xfrm>
          <a:prstGeom prst="roundRect">
            <a:avLst>
              <a:gd name="adj" fmla="val 2887"/>
            </a:avLst>
          </a:prstGeom>
          <a:solidFill>
            <a:srgbClr val="F7FBFF"/>
          </a:solidFill>
          <a:ln w="12700">
            <a:solidFill>
              <a:srgbClr val="F7FBFF"/>
            </a:solidFill>
            <a:prstDash val="solid"/>
          </a:ln>
          <a:effectLst>
            <a:outerShdw blurRad="322580000" dist="161290000"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Text 16"/>
          <p:cNvSpPr/>
          <p:nvPr/>
        </p:nvSpPr>
        <p:spPr>
          <a:xfrm>
            <a:off x="6053328" y="1901952"/>
            <a:ext cx="4206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Before &amp; After School Care</a:t>
            </a:r>
            <a:endParaRPr lang="en-US" sz="2100" dirty="0"/>
          </a:p>
        </p:txBody>
      </p:sp>
      <p:sp>
        <p:nvSpPr>
          <p:cNvPr id="23" name="Text 17"/>
          <p:cNvSpPr/>
          <p:nvPr/>
        </p:nvSpPr>
        <p:spPr>
          <a:xfrm>
            <a:off x="6053328" y="2395728"/>
            <a:ext cx="480060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Breakfast Club and After School Club are available through the school office.</a:t>
            </a:r>
            <a:endParaRPr lang="en-US" sz="1600" dirty="0"/>
          </a:p>
        </p:txBody>
      </p:sp>
      <p:sp>
        <p:nvSpPr>
          <p:cNvPr id="24" name="Shape 18"/>
          <p:cNvSpPr/>
          <p:nvPr/>
        </p:nvSpPr>
        <p:spPr>
          <a:xfrm>
            <a:off x="6053328" y="3364992"/>
            <a:ext cx="658368" cy="658368"/>
          </a:xfrm>
          <a:prstGeom prst="ellipse">
            <a:avLst/>
          </a:prstGeom>
          <a:solidFill>
            <a:srgbClr val="B7E4C7"/>
          </a:solidFill>
          <a:ln w="12700">
            <a:solidFill>
              <a:srgbClr val="B7E4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81344" y="3483864"/>
            <a:ext cx="402336" cy="402336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6931152" y="3355848"/>
            <a:ext cx="2377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Breakfast Club</a:t>
            </a:r>
            <a:endParaRPr lang="en-US" sz="1800" dirty="0"/>
          </a:p>
        </p:txBody>
      </p:sp>
      <p:sp>
        <p:nvSpPr>
          <p:cNvPr id="27" name="Text 20"/>
          <p:cNvSpPr/>
          <p:nvPr/>
        </p:nvSpPr>
        <p:spPr>
          <a:xfrm>
            <a:off x="6931152" y="3694176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Contact the office for details.</a:t>
            </a:r>
            <a:endParaRPr lang="en-US" sz="1250" dirty="0"/>
          </a:p>
        </p:txBody>
      </p:sp>
      <p:sp>
        <p:nvSpPr>
          <p:cNvPr id="28" name="Shape 21"/>
          <p:cNvSpPr/>
          <p:nvPr/>
        </p:nvSpPr>
        <p:spPr>
          <a:xfrm>
            <a:off x="6053328" y="4251960"/>
            <a:ext cx="658368" cy="658368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81344" y="4370832"/>
            <a:ext cx="402336" cy="402336"/>
          </a:xfrm>
          <a:prstGeom prst="rect">
            <a:avLst/>
          </a:prstGeom>
        </p:spPr>
      </p:pic>
      <p:sp>
        <p:nvSpPr>
          <p:cNvPr id="30" name="Text 22"/>
          <p:cNvSpPr/>
          <p:nvPr/>
        </p:nvSpPr>
        <p:spPr>
          <a:xfrm>
            <a:off x="6931152" y="4242816"/>
            <a:ext cx="2926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After School Club</a:t>
            </a:r>
            <a:endParaRPr lang="en-US" sz="1800" dirty="0"/>
          </a:p>
        </p:txBody>
      </p:sp>
      <p:sp>
        <p:nvSpPr>
          <p:cNvPr id="31" name="Text 23"/>
          <p:cNvSpPr/>
          <p:nvPr/>
        </p:nvSpPr>
        <p:spPr>
          <a:xfrm>
            <a:off x="6931152" y="4581144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Contact the office for details.</a:t>
            </a:r>
            <a:endParaRPr lang="en-US" sz="1250" dirty="0"/>
          </a:p>
        </p:txBody>
      </p:sp>
      <p:sp>
        <p:nvSpPr>
          <p:cNvPr id="32" name="Shape 24"/>
          <p:cNvSpPr/>
          <p:nvPr/>
        </p:nvSpPr>
        <p:spPr>
          <a:xfrm>
            <a:off x="6053328" y="5193792"/>
            <a:ext cx="4754880" cy="0"/>
          </a:xfrm>
          <a:prstGeom prst="line">
            <a:avLst/>
          </a:prstGeom>
          <a:noFill/>
          <a:ln w="15240">
            <a:solidFill>
              <a:srgbClr val="D7E3E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13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EVERY DAY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66928" y="594360"/>
            <a:ext cx="109728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Four essentials to arrive ready to learn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6" y="1078992"/>
            <a:ext cx="10698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quick bag-and-bottle check each morning makes a big difference.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621792" y="1719072"/>
            <a:ext cx="2304288" cy="3218688"/>
          </a:xfrm>
          <a:prstGeom prst="roundRect">
            <a:avLst>
              <a:gd name="adj" fmla="val 5556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822960" y="1956816"/>
            <a:ext cx="621792" cy="621792"/>
          </a:xfrm>
          <a:prstGeom prst="ellipse">
            <a:avLst/>
          </a:prstGeom>
          <a:solidFill>
            <a:srgbClr val="FFD166"/>
          </a:solidFill>
          <a:ln w="12700">
            <a:solidFill>
              <a:srgbClr val="FFD1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0976" y="2075688"/>
            <a:ext cx="365760" cy="36576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822960" y="2688336"/>
            <a:ext cx="19019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Book bag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822960" y="3136392"/>
            <a:ext cx="1892808" cy="12984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37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Bring every day. It should contain the pupil planner, reading book and reading record.</a:t>
            </a:r>
            <a:endParaRPr lang="en-US" sz="1370" dirty="0"/>
          </a:p>
        </p:txBody>
      </p:sp>
      <p:sp>
        <p:nvSpPr>
          <p:cNvPr id="10" name="Shape 7"/>
          <p:cNvSpPr/>
          <p:nvPr/>
        </p:nvSpPr>
        <p:spPr>
          <a:xfrm>
            <a:off x="3502152" y="1719072"/>
            <a:ext cx="2304288" cy="3218688"/>
          </a:xfrm>
          <a:prstGeom prst="roundRect">
            <a:avLst>
              <a:gd name="adj" fmla="val 5556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3703320" y="1956816"/>
            <a:ext cx="621792" cy="621792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31336" y="2075688"/>
            <a:ext cx="365760" cy="365760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3703320" y="2688336"/>
            <a:ext cx="19019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Named coat</a:t>
            </a:r>
            <a:endParaRPr lang="en-US" sz="1900" dirty="0"/>
          </a:p>
        </p:txBody>
      </p:sp>
      <p:sp>
        <p:nvSpPr>
          <p:cNvPr id="14" name="Text 10"/>
          <p:cNvSpPr/>
          <p:nvPr/>
        </p:nvSpPr>
        <p:spPr>
          <a:xfrm>
            <a:off x="3703320" y="3136392"/>
            <a:ext cx="1892808" cy="12984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37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named waterproof coat every day — we aim to get outside whenever possible.</a:t>
            </a:r>
            <a:endParaRPr lang="en-US" sz="1370" dirty="0"/>
          </a:p>
        </p:txBody>
      </p:sp>
      <p:sp>
        <p:nvSpPr>
          <p:cNvPr id="15" name="Shape 11"/>
          <p:cNvSpPr/>
          <p:nvPr/>
        </p:nvSpPr>
        <p:spPr>
          <a:xfrm>
            <a:off x="6382512" y="1719072"/>
            <a:ext cx="2304288" cy="3218688"/>
          </a:xfrm>
          <a:prstGeom prst="roundRect">
            <a:avLst>
              <a:gd name="adj" fmla="val 5556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2"/>
          <p:cNvSpPr/>
          <p:nvPr/>
        </p:nvSpPr>
        <p:spPr>
          <a:xfrm>
            <a:off x="6583680" y="1956816"/>
            <a:ext cx="621792" cy="621792"/>
          </a:xfrm>
          <a:prstGeom prst="ellipse">
            <a:avLst/>
          </a:prstGeom>
          <a:solidFill>
            <a:srgbClr val="B7E4C7"/>
          </a:solidFill>
          <a:ln w="12700">
            <a:solidFill>
              <a:srgbClr val="B7E4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11696" y="2075688"/>
            <a:ext cx="365760" cy="36576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6583680" y="2688336"/>
            <a:ext cx="19019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Water</a:t>
            </a:r>
            <a:endParaRPr lang="en-US" sz="1900" dirty="0"/>
          </a:p>
        </p:txBody>
      </p:sp>
      <p:sp>
        <p:nvSpPr>
          <p:cNvPr id="19" name="Text 14"/>
          <p:cNvSpPr/>
          <p:nvPr/>
        </p:nvSpPr>
        <p:spPr>
          <a:xfrm>
            <a:off x="6583680" y="3136392"/>
            <a:ext cx="1892808" cy="12984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37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Bring a named water bottle every day.</a:t>
            </a:r>
            <a:endParaRPr lang="en-US" sz="1370" dirty="0"/>
          </a:p>
        </p:txBody>
      </p:sp>
      <p:sp>
        <p:nvSpPr>
          <p:cNvPr id="20" name="Shape 15"/>
          <p:cNvSpPr/>
          <p:nvPr/>
        </p:nvSpPr>
        <p:spPr>
          <a:xfrm>
            <a:off x="9262872" y="1719072"/>
            <a:ext cx="2304288" cy="3218688"/>
          </a:xfrm>
          <a:prstGeom prst="roundRect">
            <a:avLst>
              <a:gd name="adj" fmla="val 5556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6"/>
          <p:cNvSpPr/>
          <p:nvPr/>
        </p:nvSpPr>
        <p:spPr>
          <a:xfrm>
            <a:off x="9464040" y="1956816"/>
            <a:ext cx="621792" cy="621792"/>
          </a:xfrm>
          <a:prstGeom prst="ellipse">
            <a:avLst/>
          </a:prstGeom>
          <a:solidFill>
            <a:srgbClr val="C9C4F7"/>
          </a:solidFill>
          <a:ln w="12700">
            <a:solidFill>
              <a:srgbClr val="C9C4F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92056" y="2075688"/>
            <a:ext cx="365760" cy="365760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9464040" y="2688336"/>
            <a:ext cx="19019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Fruit snack</a:t>
            </a:r>
            <a:endParaRPr lang="en-US" sz="1900" dirty="0"/>
          </a:p>
        </p:txBody>
      </p:sp>
      <p:sp>
        <p:nvSpPr>
          <p:cNvPr id="24" name="Text 18"/>
          <p:cNvSpPr/>
          <p:nvPr/>
        </p:nvSpPr>
        <p:spPr>
          <a:xfrm>
            <a:off x="9464040" y="3136392"/>
            <a:ext cx="1892808" cy="12984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37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fruit snack may be brought for break time.</a:t>
            </a:r>
            <a:endParaRPr lang="en-US" sz="1370" dirty="0"/>
          </a:p>
        </p:txBody>
      </p:sp>
      <p:sp>
        <p:nvSpPr>
          <p:cNvPr id="25" name="Shape 19"/>
          <p:cNvSpPr/>
          <p:nvPr/>
        </p:nvSpPr>
        <p:spPr>
          <a:xfrm>
            <a:off x="621792" y="5193792"/>
            <a:ext cx="10972800" cy="804672"/>
          </a:xfrm>
          <a:prstGeom prst="roundRect">
            <a:avLst>
              <a:gd name="adj" fmla="val 15909"/>
            </a:avLst>
          </a:prstGeom>
          <a:solidFill>
            <a:srgbClr val="FFF2EF"/>
          </a:solidFill>
          <a:ln w="12700">
            <a:solidFill>
              <a:srgbClr val="FFF2E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8680" y="5422392"/>
            <a:ext cx="246888" cy="246888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1261872" y="5321808"/>
            <a:ext cx="67665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D95D5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Snack reminder: no crisps, cereal bars, chocolate, biscuits or nuts.</a:t>
            </a:r>
            <a:endParaRPr lang="en-US" sz="1500" dirty="0"/>
          </a:p>
        </p:txBody>
      </p:sp>
      <p:sp>
        <p:nvSpPr>
          <p:cNvPr id="28" name="Text 21"/>
          <p:cNvSpPr/>
          <p:nvPr/>
        </p:nvSpPr>
        <p:spPr>
          <a:xfrm>
            <a:off x="7726680" y="5285232"/>
            <a:ext cx="343814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6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Please check and sign the pupil planner regularly — it may contain messages or important weekly information.</a:t>
            </a:r>
            <a:endParaRPr lang="en-US" sz="1160" dirty="0"/>
          </a:p>
        </p:txBody>
      </p:sp>
      <p:sp>
        <p:nvSpPr>
          <p:cNvPr id="29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13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P.E. &amp; SWIMMING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66928" y="594360"/>
            <a:ext cx="109728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 - Thursdays and Fridays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6" y="1078992"/>
            <a:ext cx="10698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Children come to school dressed for P.E. on both days.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594360" y="1664208"/>
            <a:ext cx="5440680" cy="4498848"/>
          </a:xfrm>
          <a:prstGeom prst="roundRect">
            <a:avLst>
              <a:gd name="adj" fmla="val 2846"/>
            </a:avLst>
          </a:prstGeom>
          <a:solidFill>
            <a:srgbClr val="F4FBF6"/>
          </a:solidFill>
          <a:ln w="12700">
            <a:solidFill>
              <a:srgbClr val="F4FBF6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960120" y="1920240"/>
            <a:ext cx="713232" cy="713232"/>
          </a:xfrm>
          <a:prstGeom prst="ellipse">
            <a:avLst/>
          </a:prstGeom>
          <a:solidFill>
            <a:srgbClr val="B7E4C7"/>
          </a:solidFill>
          <a:ln w="12700">
            <a:solidFill>
              <a:srgbClr val="B7E4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8136" y="2039112"/>
            <a:ext cx="457200" cy="45720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865376" y="1938528"/>
            <a:ext cx="25603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Weekly P.E.</a:t>
            </a:r>
            <a:endParaRPr lang="en-US" sz="2200" dirty="0"/>
          </a:p>
        </p:txBody>
      </p:sp>
      <p:sp>
        <p:nvSpPr>
          <p:cNvPr id="9" name="Shape 6"/>
          <p:cNvSpPr/>
          <p:nvPr/>
        </p:nvSpPr>
        <p:spPr>
          <a:xfrm>
            <a:off x="960120" y="2670048"/>
            <a:ext cx="1508760" cy="347472"/>
          </a:xfrm>
          <a:prstGeom prst="roundRect">
            <a:avLst/>
          </a:prstGeom>
          <a:solidFill>
            <a:srgbClr val="223A5E"/>
          </a:solidFill>
          <a:ln w="12700">
            <a:solidFill>
              <a:srgbClr val="223A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1069848" y="2670048"/>
            <a:ext cx="128930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THURSDAY</a:t>
            </a:r>
            <a:endParaRPr lang="en-US" sz="1050" dirty="0"/>
          </a:p>
        </p:txBody>
      </p:sp>
      <p:sp>
        <p:nvSpPr>
          <p:cNvPr id="11" name="Shape 8"/>
          <p:cNvSpPr/>
          <p:nvPr/>
        </p:nvSpPr>
        <p:spPr>
          <a:xfrm>
            <a:off x="2633472" y="2670048"/>
            <a:ext cx="1298448" cy="347472"/>
          </a:xfrm>
          <a:prstGeom prst="roundRect">
            <a:avLst/>
          </a:prstGeom>
          <a:solidFill>
            <a:srgbClr val="FF7E6B"/>
          </a:solidFill>
          <a:ln w="12700">
            <a:solidFill>
              <a:srgbClr val="FF7E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2743200" y="2670048"/>
            <a:ext cx="10789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FRIDAY</a:t>
            </a:r>
            <a:endParaRPr lang="en-US" sz="1050" dirty="0"/>
          </a:p>
        </p:txBody>
      </p:sp>
      <p:sp>
        <p:nvSpPr>
          <p:cNvPr id="13" name="Text 10"/>
          <p:cNvSpPr/>
          <p:nvPr/>
        </p:nvSpPr>
        <p:spPr>
          <a:xfrm>
            <a:off x="960120" y="3273552"/>
            <a:ext cx="44805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 have two P.E. sessions each week this term.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960120" y="3822192"/>
            <a:ext cx="4480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Come to school already dressed for P.E.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960120" y="4416552"/>
            <a:ext cx="4343400" cy="0"/>
          </a:xfrm>
          <a:prstGeom prst="line">
            <a:avLst/>
          </a:prstGeom>
          <a:noFill/>
          <a:ln w="15240">
            <a:solidFill>
              <a:srgbClr val="CAE4D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960120" y="4677156"/>
            <a:ext cx="237744" cy="237744"/>
          </a:xfrm>
          <a:prstGeom prst="ellipse">
            <a:avLst/>
          </a:prstGeom>
          <a:solidFill>
            <a:srgbClr val="FF7E6B"/>
          </a:solidFill>
          <a:ln w="12700">
            <a:solidFill>
              <a:srgbClr val="FF7E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56" y="4736592"/>
            <a:ext cx="118872" cy="118872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1307592" y="4645152"/>
            <a:ext cx="408736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3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Remove earrings and watches for P.E.</a:t>
            </a:r>
            <a:endParaRPr lang="en-US" sz="1430" dirty="0"/>
          </a:p>
        </p:txBody>
      </p:sp>
      <p:sp>
        <p:nvSpPr>
          <p:cNvPr id="19" name="Shape 15"/>
          <p:cNvSpPr/>
          <p:nvPr/>
        </p:nvSpPr>
        <p:spPr>
          <a:xfrm>
            <a:off x="960120" y="5216652"/>
            <a:ext cx="237744" cy="237744"/>
          </a:xfrm>
          <a:prstGeom prst="ellipse">
            <a:avLst/>
          </a:prstGeom>
          <a:solidFill>
            <a:srgbClr val="D95D5D"/>
          </a:solidFill>
          <a:ln w="12700">
            <a:solidFill>
              <a:srgbClr val="D95D5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56" y="5276088"/>
            <a:ext cx="118872" cy="118872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1307592" y="5184648"/>
            <a:ext cx="415137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123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If earrings cannot be removed at school, remove them at home. We cannot tape them; children who cannot remove earrings will miss P.E.</a:t>
            </a:r>
            <a:endParaRPr lang="en-US" sz="1230" dirty="0"/>
          </a:p>
        </p:txBody>
      </p:sp>
      <p:sp>
        <p:nvSpPr>
          <p:cNvPr id="22" name="Shape 17"/>
          <p:cNvSpPr/>
          <p:nvPr/>
        </p:nvSpPr>
        <p:spPr>
          <a:xfrm>
            <a:off x="6309360" y="1664208"/>
            <a:ext cx="5285232" cy="4498848"/>
          </a:xfrm>
          <a:prstGeom prst="roundRect">
            <a:avLst>
              <a:gd name="adj" fmla="val 2846"/>
            </a:avLst>
          </a:prstGeom>
          <a:solidFill>
            <a:srgbClr val="F2F8FF"/>
          </a:solidFill>
          <a:ln w="12700">
            <a:solidFill>
              <a:srgbClr val="F2F8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3" name="Shape 18"/>
          <p:cNvSpPr/>
          <p:nvPr/>
        </p:nvSpPr>
        <p:spPr>
          <a:xfrm>
            <a:off x="6656832" y="1920240"/>
            <a:ext cx="713232" cy="713232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84848" y="2039112"/>
            <a:ext cx="457200" cy="457200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7589520" y="1938528"/>
            <a:ext cx="31089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Swimming catch-up</a:t>
            </a:r>
            <a:endParaRPr lang="en-US" sz="2200" dirty="0"/>
          </a:p>
        </p:txBody>
      </p:sp>
      <p:sp>
        <p:nvSpPr>
          <p:cNvPr id="26" name="Text 20"/>
          <p:cNvSpPr/>
          <p:nvPr/>
        </p:nvSpPr>
        <p:spPr>
          <a:xfrm>
            <a:off x="6656832" y="2724912"/>
            <a:ext cx="42062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5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swimming lesson is owed.</a:t>
            </a:r>
            <a:endParaRPr lang="en-US" sz="1550" dirty="0"/>
          </a:p>
        </p:txBody>
      </p:sp>
      <p:sp>
        <p:nvSpPr>
          <p:cNvPr id="27" name="Shape 21"/>
          <p:cNvSpPr/>
          <p:nvPr/>
        </p:nvSpPr>
        <p:spPr>
          <a:xfrm>
            <a:off x="6656832" y="3310128"/>
            <a:ext cx="1444752" cy="310896"/>
          </a:xfrm>
          <a:prstGeom prst="roundRect">
            <a:avLst/>
          </a:prstGeom>
          <a:solidFill>
            <a:srgbClr val="5B8DEF"/>
          </a:solidFill>
          <a:ln w="12700">
            <a:solidFill>
              <a:srgbClr val="5B8DE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2"/>
          <p:cNvSpPr/>
          <p:nvPr/>
        </p:nvSpPr>
        <p:spPr>
          <a:xfrm>
            <a:off x="6766560" y="3310128"/>
            <a:ext cx="12252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SAVE THE DATE</a:t>
            </a:r>
            <a:endParaRPr lang="en-US" sz="1050" dirty="0"/>
          </a:p>
        </p:txBody>
      </p:sp>
      <p:sp>
        <p:nvSpPr>
          <p:cNvPr id="29" name="Text 23"/>
          <p:cNvSpPr/>
          <p:nvPr/>
        </p:nvSpPr>
        <p:spPr>
          <a:xfrm>
            <a:off x="6656832" y="3721608"/>
            <a:ext cx="431596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Thursday 17 September 2026</a:t>
            </a:r>
            <a:endParaRPr lang="en-US" sz="2400" dirty="0"/>
          </a:p>
        </p:txBody>
      </p:sp>
      <p:sp>
        <p:nvSpPr>
          <p:cNvPr id="30" name="Text 24"/>
          <p:cNvSpPr/>
          <p:nvPr/>
        </p:nvSpPr>
        <p:spPr>
          <a:xfrm>
            <a:off x="6656832" y="4215384"/>
            <a:ext cx="431596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Week beginning 14 September</a:t>
            </a:r>
            <a:endParaRPr lang="en-US" sz="1300" dirty="0"/>
          </a:p>
        </p:txBody>
      </p:sp>
      <p:sp>
        <p:nvSpPr>
          <p:cNvPr id="31" name="Text 25"/>
          <p:cNvSpPr/>
          <p:nvPr/>
        </p:nvSpPr>
        <p:spPr>
          <a:xfrm>
            <a:off x="6656832" y="4846320"/>
            <a:ext cx="429768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This is the additional swimming lesson referred to in the term information.</a:t>
            </a:r>
            <a:endParaRPr lang="en-US" sz="1400" dirty="0"/>
          </a:p>
        </p:txBody>
      </p:sp>
      <p:sp>
        <p:nvSpPr>
          <p:cNvPr id="32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13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HOMEWORK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66928" y="594360"/>
            <a:ext cx="109728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Pick &amp; Mix: flexible, creative, fun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6" y="1078992"/>
            <a:ext cx="10698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Children can choose activities to complete whenever suits them and their family each term.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658368" y="1700784"/>
            <a:ext cx="6720840" cy="4480560"/>
          </a:xfrm>
          <a:prstGeom prst="roundRect">
            <a:avLst>
              <a:gd name="adj" fmla="val 2857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987552" y="1993392"/>
            <a:ext cx="676656" cy="676656"/>
          </a:xfrm>
          <a:prstGeom prst="ellipse">
            <a:avLst/>
          </a:prstGeom>
          <a:solidFill>
            <a:srgbClr val="FFD166"/>
          </a:solidFill>
          <a:ln w="12700">
            <a:solidFill>
              <a:srgbClr val="FFD1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5568" y="2112264"/>
            <a:ext cx="420624" cy="42062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883664" y="1993392"/>
            <a:ext cx="420624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Choose your own route</a:t>
            </a:r>
            <a:endParaRPr lang="en-US" sz="2200" dirty="0"/>
          </a:p>
        </p:txBody>
      </p:sp>
      <p:sp>
        <p:nvSpPr>
          <p:cNvPr id="9" name="Shape 6"/>
          <p:cNvSpPr/>
          <p:nvPr/>
        </p:nvSpPr>
        <p:spPr>
          <a:xfrm>
            <a:off x="987552" y="2711196"/>
            <a:ext cx="237744" cy="237744"/>
          </a:xfrm>
          <a:prstGeom prst="ellipse">
            <a:avLst/>
          </a:prstGeom>
          <a:solidFill>
            <a:srgbClr val="5F9E77"/>
          </a:solidFill>
          <a:ln w="12700">
            <a:solidFill>
              <a:srgbClr val="5F9E7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6988" y="2770632"/>
            <a:ext cx="118872" cy="118872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335024" y="2679192"/>
            <a:ext cx="5358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Complete activities at a pace that works for your family.</a:t>
            </a:r>
            <a:endParaRPr lang="en-US" sz="1520" dirty="0"/>
          </a:p>
        </p:txBody>
      </p:sp>
      <p:sp>
        <p:nvSpPr>
          <p:cNvPr id="12" name="Shape 8"/>
          <p:cNvSpPr/>
          <p:nvPr/>
        </p:nvSpPr>
        <p:spPr>
          <a:xfrm>
            <a:off x="987552" y="3378708"/>
            <a:ext cx="237744" cy="237744"/>
          </a:xfrm>
          <a:prstGeom prst="ellipse">
            <a:avLst/>
          </a:prstGeom>
          <a:solidFill>
            <a:srgbClr val="FFD166"/>
          </a:solidFill>
          <a:ln w="12700">
            <a:solidFill>
              <a:srgbClr val="FFD1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6988" y="3438144"/>
            <a:ext cx="118872" cy="118872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335024" y="3346704"/>
            <a:ext cx="5358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Creative ideas that enhance learning are very welcome.</a:t>
            </a:r>
            <a:endParaRPr lang="en-US" sz="1520" dirty="0"/>
          </a:p>
        </p:txBody>
      </p:sp>
      <p:sp>
        <p:nvSpPr>
          <p:cNvPr id="15" name="Shape 10"/>
          <p:cNvSpPr/>
          <p:nvPr/>
        </p:nvSpPr>
        <p:spPr>
          <a:xfrm>
            <a:off x="987552" y="4046220"/>
            <a:ext cx="237744" cy="237744"/>
          </a:xfrm>
          <a:prstGeom prst="ellipse">
            <a:avLst/>
          </a:prstGeom>
          <a:solidFill>
            <a:srgbClr val="FF7E6B"/>
          </a:solidFill>
          <a:ln w="12700">
            <a:solidFill>
              <a:srgbClr val="FF7E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988" y="4105656"/>
            <a:ext cx="118872" cy="118872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335024" y="4014216"/>
            <a:ext cx="5358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Children are encouraged to share their homework with the class.</a:t>
            </a:r>
            <a:endParaRPr lang="en-US" sz="1520" dirty="0"/>
          </a:p>
        </p:txBody>
      </p:sp>
      <p:sp>
        <p:nvSpPr>
          <p:cNvPr id="18" name="Shape 12"/>
          <p:cNvSpPr/>
          <p:nvPr/>
        </p:nvSpPr>
        <p:spPr>
          <a:xfrm>
            <a:off x="987552" y="4713732"/>
            <a:ext cx="237744" cy="237744"/>
          </a:xfrm>
          <a:prstGeom prst="ellipse">
            <a:avLst/>
          </a:prstGeom>
          <a:solidFill>
            <a:srgbClr val="5B8DEF"/>
          </a:solidFill>
          <a:ln w="12700">
            <a:solidFill>
              <a:srgbClr val="5B8DE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6988" y="4773168"/>
            <a:ext cx="118872" cy="118872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1335024" y="4681728"/>
            <a:ext cx="5358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5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Homework can be brought into school or shared through Seesaw.</a:t>
            </a:r>
            <a:endParaRPr lang="en-US" sz="1520" dirty="0"/>
          </a:p>
        </p:txBody>
      </p:sp>
      <p:sp>
        <p:nvSpPr>
          <p:cNvPr id="21" name="Shape 14"/>
          <p:cNvSpPr/>
          <p:nvPr/>
        </p:nvSpPr>
        <p:spPr>
          <a:xfrm>
            <a:off x="987552" y="5559552"/>
            <a:ext cx="3611880" cy="347472"/>
          </a:xfrm>
          <a:prstGeom prst="roundRect">
            <a:avLst/>
          </a:prstGeom>
          <a:solidFill>
            <a:srgbClr val="EEF3FF"/>
          </a:solidFill>
          <a:ln w="12700">
            <a:solidFill>
              <a:srgbClr val="EEF3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2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97280" y="5641848"/>
            <a:ext cx="164592" cy="164592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1307592" y="5559552"/>
            <a:ext cx="31912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5B8DE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Seesaw codes will be sent home shortly</a:t>
            </a:r>
            <a:endParaRPr lang="en-US" sz="1050" dirty="0"/>
          </a:p>
        </p:txBody>
      </p:sp>
      <p:sp>
        <p:nvSpPr>
          <p:cNvPr id="24" name="Shape 16"/>
          <p:cNvSpPr/>
          <p:nvPr/>
        </p:nvSpPr>
        <p:spPr>
          <a:xfrm>
            <a:off x="7662672" y="1700784"/>
            <a:ext cx="3858768" cy="4480560"/>
          </a:xfrm>
          <a:prstGeom prst="roundRect">
            <a:avLst>
              <a:gd name="adj" fmla="val 3318"/>
            </a:avLst>
          </a:prstGeom>
          <a:solidFill>
            <a:srgbClr val="223A5E"/>
          </a:solidFill>
          <a:ln w="12700">
            <a:solidFill>
              <a:srgbClr val="223A5E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Text 17"/>
          <p:cNvSpPr/>
          <p:nvPr/>
        </p:nvSpPr>
        <p:spPr>
          <a:xfrm>
            <a:off x="8046720" y="1993392"/>
            <a:ext cx="3063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aim</a:t>
            </a:r>
            <a:endParaRPr lang="en-US" sz="2000" dirty="0"/>
          </a:p>
        </p:txBody>
      </p:sp>
      <p:sp>
        <p:nvSpPr>
          <p:cNvPr id="26" name="Text 18"/>
          <p:cNvSpPr/>
          <p:nvPr/>
        </p:nvSpPr>
        <p:spPr>
          <a:xfrm>
            <a:off x="8046720" y="2542032"/>
            <a:ext cx="29718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Homework should strengthen learning — without taking over family life.</a:t>
            </a:r>
            <a:endParaRPr lang="en-US" sz="2100" dirty="0"/>
          </a:p>
        </p:txBody>
      </p:sp>
      <p:sp>
        <p:nvSpPr>
          <p:cNvPr id="27" name="Shape 19"/>
          <p:cNvSpPr/>
          <p:nvPr/>
        </p:nvSpPr>
        <p:spPr>
          <a:xfrm>
            <a:off x="8046720" y="3803904"/>
            <a:ext cx="2606040" cy="0"/>
          </a:xfrm>
          <a:prstGeom prst="line">
            <a:avLst/>
          </a:prstGeom>
          <a:noFill/>
          <a:ln w="13970">
            <a:solidFill>
              <a:srgbClr val="6F85A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8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046720" y="4178808"/>
            <a:ext cx="347472" cy="347472"/>
          </a:xfrm>
          <a:prstGeom prst="rect">
            <a:avLst/>
          </a:prstGeom>
        </p:spPr>
      </p:pic>
      <p:sp>
        <p:nvSpPr>
          <p:cNvPr id="29" name="Text 20"/>
          <p:cNvSpPr/>
          <p:nvPr/>
        </p:nvSpPr>
        <p:spPr>
          <a:xfrm>
            <a:off x="8558784" y="4041647"/>
            <a:ext cx="2359152" cy="11875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1450" dirty="0">
                <a:solidFill>
                  <a:srgbClr val="E8EEF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If a sheet is sent home for </a:t>
            </a:r>
            <a:r>
              <a:rPr lang="en-US" sz="1450" dirty="0" err="1">
                <a:solidFill>
                  <a:srgbClr val="E8EEF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maths</a:t>
            </a:r>
            <a:r>
              <a:rPr lang="en-US" sz="1450" dirty="0">
                <a:solidFill>
                  <a:srgbClr val="E8EEF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or grammar this is for practice and consolidation.</a:t>
            </a:r>
          </a:p>
          <a:p>
            <a:pPr marL="0" indent="0" algn="l">
              <a:buNone/>
            </a:pPr>
            <a:endParaRPr lang="en-US" sz="1450" dirty="0">
              <a:solidFill>
                <a:srgbClr val="E8EEF5"/>
              </a:solidFill>
              <a:latin typeface="Aptos" pitchFamily="34" charset="0"/>
            </a:endParaRPr>
          </a:p>
          <a:p>
            <a:pPr marL="0" indent="0" algn="l">
              <a:buNone/>
            </a:pPr>
            <a:r>
              <a:rPr lang="en-US" sz="1450" dirty="0">
                <a:solidFill>
                  <a:srgbClr val="E8EEF5"/>
                </a:solidFill>
                <a:latin typeface="Aptos" pitchFamily="34" charset="0"/>
              </a:rPr>
              <a:t>Spellings come home weekly. Please encourage your child learn the spelling rule.</a:t>
            </a:r>
            <a:endParaRPr lang="en-US" sz="1450" dirty="0"/>
          </a:p>
        </p:txBody>
      </p:sp>
      <p:sp>
        <p:nvSpPr>
          <p:cNvPr id="3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13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READING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66928" y="594360"/>
            <a:ext cx="109728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READING - 15 minutes a day — the most important habit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6" y="1078992"/>
            <a:ext cx="10698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Reading supports everything else children do in Class 3.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621792" y="1664208"/>
            <a:ext cx="3931920" cy="4526280"/>
          </a:xfrm>
          <a:prstGeom prst="roundRect">
            <a:avLst>
              <a:gd name="adj" fmla="val 3256"/>
            </a:avLst>
          </a:prstGeom>
          <a:solidFill>
            <a:srgbClr val="223A5E"/>
          </a:solidFill>
          <a:ln w="12700">
            <a:solidFill>
              <a:srgbClr val="223A5E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5840" y="2084832"/>
            <a:ext cx="749808" cy="74980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60120" y="2889504"/>
            <a:ext cx="182880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4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</a:t>
            </a:r>
            <a:endParaRPr lang="en-US" sz="4800" dirty="0"/>
          </a:p>
        </p:txBody>
      </p:sp>
      <p:sp>
        <p:nvSpPr>
          <p:cNvPr id="8" name="Text 5"/>
          <p:cNvSpPr/>
          <p:nvPr/>
        </p:nvSpPr>
        <p:spPr>
          <a:xfrm>
            <a:off x="2039112" y="3026664"/>
            <a:ext cx="1600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DCE6F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minutes</a:t>
            </a:r>
            <a:endParaRPr lang="en-US" sz="2100" dirty="0"/>
          </a:p>
        </p:txBody>
      </p:sp>
      <p:sp>
        <p:nvSpPr>
          <p:cNvPr id="9" name="Text 6"/>
          <p:cNvSpPr/>
          <p:nvPr/>
        </p:nvSpPr>
        <p:spPr>
          <a:xfrm>
            <a:off x="987552" y="3767328"/>
            <a:ext cx="2834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daily reading with your child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987552" y="4736592"/>
            <a:ext cx="3401568" cy="14538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20" dirty="0">
                <a:solidFill>
                  <a:srgbClr val="DCE6F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Even when basic reading skills are secure, keep developing understanding and confidence.</a:t>
            </a:r>
          </a:p>
          <a:p>
            <a:pPr marL="0" indent="0" algn="l">
              <a:buNone/>
            </a:pPr>
            <a:endParaRPr lang="en-US" sz="1420" dirty="0">
              <a:solidFill>
                <a:srgbClr val="DCE6F2"/>
              </a:solidFill>
              <a:latin typeface="Aptos" pitchFamily="34" charset="0"/>
            </a:endParaRPr>
          </a:p>
          <a:p>
            <a:r>
              <a:rPr lang="en-GB" sz="1600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Books for Year 3 children aged 7-8 | School Reading List</a:t>
            </a:r>
            <a:endParaRPr lang="en-US" sz="1420" dirty="0">
              <a:solidFill>
                <a:srgbClr val="FFFF00"/>
              </a:solidFill>
            </a:endParaRPr>
          </a:p>
        </p:txBody>
      </p:sp>
      <p:sp>
        <p:nvSpPr>
          <p:cNvPr id="11" name="Shape 8"/>
          <p:cNvSpPr/>
          <p:nvPr/>
        </p:nvSpPr>
        <p:spPr>
          <a:xfrm>
            <a:off x="4846320" y="1664208"/>
            <a:ext cx="6729984" cy="4526280"/>
          </a:xfrm>
          <a:prstGeom prst="roundRect">
            <a:avLst>
              <a:gd name="adj" fmla="val 2828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5212080" y="1965960"/>
            <a:ext cx="329184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Talk about the text</a:t>
            </a:r>
            <a:endParaRPr lang="en-US" sz="2200" dirty="0">
              <a:solidFill>
                <a:srgbClr val="FF0000"/>
              </a:solidFill>
            </a:endParaRPr>
          </a:p>
        </p:txBody>
      </p:sp>
      <p:sp>
        <p:nvSpPr>
          <p:cNvPr id="13" name="Text 10"/>
          <p:cNvSpPr/>
          <p:nvPr/>
        </p:nvSpPr>
        <p:spPr>
          <a:xfrm>
            <a:off x="5212080" y="2450592"/>
            <a:ext cx="56418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Check and develop comprehension by discussing what you read together.</a:t>
            </a:r>
            <a:endParaRPr lang="en-US" sz="1520" dirty="0"/>
          </a:p>
        </p:txBody>
      </p:sp>
      <p:sp>
        <p:nvSpPr>
          <p:cNvPr id="14" name="Shape 11"/>
          <p:cNvSpPr/>
          <p:nvPr/>
        </p:nvSpPr>
        <p:spPr>
          <a:xfrm>
            <a:off x="5212080" y="3218688"/>
            <a:ext cx="384048" cy="384048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40096" y="3337560"/>
            <a:ext cx="128016" cy="128016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5733288" y="3191256"/>
            <a:ext cx="2057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happened?</a:t>
            </a:r>
            <a:endParaRPr lang="en-US" sz="1350" dirty="0"/>
          </a:p>
        </p:txBody>
      </p:sp>
      <p:sp>
        <p:nvSpPr>
          <p:cNvPr id="17" name="Text 13"/>
          <p:cNvSpPr/>
          <p:nvPr/>
        </p:nvSpPr>
        <p:spPr>
          <a:xfrm>
            <a:off x="7754112" y="3172968"/>
            <a:ext cx="33649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2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Retell the important events or information.</a:t>
            </a:r>
            <a:endParaRPr lang="en-US" sz="1220" dirty="0"/>
          </a:p>
        </p:txBody>
      </p:sp>
      <p:sp>
        <p:nvSpPr>
          <p:cNvPr id="18" name="Shape 14"/>
          <p:cNvSpPr/>
          <p:nvPr/>
        </p:nvSpPr>
        <p:spPr>
          <a:xfrm>
            <a:off x="5212080" y="3877056"/>
            <a:ext cx="384048" cy="384048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40096" y="3995928"/>
            <a:ext cx="128016" cy="128016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5733288" y="3849624"/>
            <a:ext cx="2057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Why do you think…?</a:t>
            </a:r>
            <a:endParaRPr lang="en-US" sz="1350" dirty="0"/>
          </a:p>
        </p:txBody>
      </p:sp>
      <p:sp>
        <p:nvSpPr>
          <p:cNvPr id="21" name="Text 16"/>
          <p:cNvSpPr/>
          <p:nvPr/>
        </p:nvSpPr>
        <p:spPr>
          <a:xfrm>
            <a:off x="7754112" y="3831336"/>
            <a:ext cx="33649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2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Explain motives, clues and ideas.</a:t>
            </a:r>
            <a:endParaRPr lang="en-US" sz="1220" dirty="0"/>
          </a:p>
        </p:txBody>
      </p:sp>
      <p:sp>
        <p:nvSpPr>
          <p:cNvPr id="22" name="Shape 17"/>
          <p:cNvSpPr/>
          <p:nvPr/>
        </p:nvSpPr>
        <p:spPr>
          <a:xfrm>
            <a:off x="5212080" y="4535424"/>
            <a:ext cx="384048" cy="384048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40096" y="4654296"/>
            <a:ext cx="128016" cy="128016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5733288" y="4507992"/>
            <a:ext cx="2057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might happen next?</a:t>
            </a:r>
            <a:endParaRPr lang="en-US" sz="1350" dirty="0"/>
          </a:p>
        </p:txBody>
      </p:sp>
      <p:sp>
        <p:nvSpPr>
          <p:cNvPr id="25" name="Text 19"/>
          <p:cNvSpPr/>
          <p:nvPr/>
        </p:nvSpPr>
        <p:spPr>
          <a:xfrm>
            <a:off x="7754112" y="4489704"/>
            <a:ext cx="33649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2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evidence to make a prediction.</a:t>
            </a:r>
            <a:endParaRPr lang="en-US" sz="1220" dirty="0"/>
          </a:p>
        </p:txBody>
      </p:sp>
      <p:sp>
        <p:nvSpPr>
          <p:cNvPr id="26" name="Shape 20"/>
          <p:cNvSpPr/>
          <p:nvPr/>
        </p:nvSpPr>
        <p:spPr>
          <a:xfrm>
            <a:off x="5212080" y="5193792"/>
            <a:ext cx="384048" cy="384048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40096" y="5312664"/>
            <a:ext cx="128016" cy="128016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5733288" y="5166360"/>
            <a:ext cx="2057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Which words stand out?</a:t>
            </a:r>
            <a:endParaRPr lang="en-US" sz="1350" dirty="0"/>
          </a:p>
        </p:txBody>
      </p:sp>
      <p:sp>
        <p:nvSpPr>
          <p:cNvPr id="29" name="Text 22"/>
          <p:cNvSpPr/>
          <p:nvPr/>
        </p:nvSpPr>
        <p:spPr>
          <a:xfrm>
            <a:off x="7754112" y="5148072"/>
            <a:ext cx="336499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2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Notice vocabulary and author choices.</a:t>
            </a:r>
            <a:endParaRPr lang="en-US" sz="1220" dirty="0"/>
          </a:p>
        </p:txBody>
      </p:sp>
      <p:sp>
        <p:nvSpPr>
          <p:cNvPr id="30" name="Shape 23"/>
          <p:cNvSpPr/>
          <p:nvPr/>
        </p:nvSpPr>
        <p:spPr>
          <a:xfrm>
            <a:off x="5212080" y="5769864"/>
            <a:ext cx="5230368" cy="347472"/>
          </a:xfrm>
          <a:prstGeom prst="roundRect">
            <a:avLst/>
          </a:prstGeom>
          <a:solidFill>
            <a:srgbClr val="FFF3D4"/>
          </a:solidFill>
          <a:ln w="12700">
            <a:solidFill>
              <a:srgbClr val="FFF3D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21808" y="5852160"/>
            <a:ext cx="164592" cy="164592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5532120" y="5769864"/>
            <a:ext cx="48097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See the “Reading Guide for Parents” for more question ideas</a:t>
            </a:r>
            <a:endParaRPr lang="en-US" sz="1050" dirty="0"/>
          </a:p>
        </p:txBody>
      </p:sp>
      <p:sp>
        <p:nvSpPr>
          <p:cNvPr id="3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13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SKILLS PRACTICE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66928" y="594360"/>
            <a:ext cx="109728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SKILLS - small, regular practice builds fluency and confidence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6" y="1078992"/>
            <a:ext cx="10698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Three simple ways to keep core skills moving forward.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640080" y="1792224"/>
            <a:ext cx="3172968" cy="4187952"/>
          </a:xfrm>
          <a:prstGeom prst="roundRect">
            <a:avLst>
              <a:gd name="adj" fmla="val 4035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896112" y="2066544"/>
            <a:ext cx="640080" cy="640080"/>
          </a:xfrm>
          <a:prstGeom prst="ellipse">
            <a:avLst/>
          </a:prstGeom>
          <a:solidFill>
            <a:srgbClr val="C9C4F7"/>
          </a:solidFill>
          <a:ln w="12700">
            <a:solidFill>
              <a:srgbClr val="C9C4F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4128" y="2185416"/>
            <a:ext cx="384048" cy="38404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896112" y="2816352"/>
            <a:ext cx="2670048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Spellings / phonics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896112" y="3355848"/>
            <a:ext cx="2670048" cy="14447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Weekly spellings or phonics practice will be recorded in the pupil planner.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059936" y="1792224"/>
            <a:ext cx="3172968" cy="4187952"/>
          </a:xfrm>
          <a:prstGeom prst="roundRect">
            <a:avLst>
              <a:gd name="adj" fmla="val 4035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4315968" y="2066544"/>
            <a:ext cx="640080" cy="640080"/>
          </a:xfrm>
          <a:prstGeom prst="ellipse">
            <a:avLst/>
          </a:prstGeom>
          <a:solidFill>
            <a:srgbClr val="B7E4C7"/>
          </a:solidFill>
          <a:ln w="12700">
            <a:solidFill>
              <a:srgbClr val="B7E4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43984" y="2185416"/>
            <a:ext cx="384048" cy="384048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4315968" y="2816352"/>
            <a:ext cx="2670048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Infinity Maths</a:t>
            </a:r>
            <a:endParaRPr lang="en-US" sz="2000" dirty="0"/>
          </a:p>
        </p:txBody>
      </p:sp>
      <p:sp>
        <p:nvSpPr>
          <p:cNvPr id="14" name="Text 10"/>
          <p:cNvSpPr/>
          <p:nvPr/>
        </p:nvSpPr>
        <p:spPr>
          <a:xfrm>
            <a:off x="4315968" y="3355848"/>
            <a:ext cx="2670048" cy="14447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Weekly quiz codes will be sent home to consolidate current class learning. The format matches what children see in class.</a:t>
            </a:r>
            <a:endParaRPr lang="en-US" sz="1400" dirty="0"/>
          </a:p>
        </p:txBody>
      </p:sp>
      <p:sp>
        <p:nvSpPr>
          <p:cNvPr id="15" name="Shape 11"/>
          <p:cNvSpPr/>
          <p:nvPr/>
        </p:nvSpPr>
        <p:spPr>
          <a:xfrm>
            <a:off x="7479792" y="1792224"/>
            <a:ext cx="3172968" cy="4187952"/>
          </a:xfrm>
          <a:prstGeom prst="roundRect">
            <a:avLst>
              <a:gd name="adj" fmla="val 4035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2"/>
          <p:cNvSpPr/>
          <p:nvPr/>
        </p:nvSpPr>
        <p:spPr>
          <a:xfrm>
            <a:off x="7735824" y="2066544"/>
            <a:ext cx="640080" cy="640080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63840" y="2185416"/>
            <a:ext cx="384048" cy="384048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7735824" y="2816352"/>
            <a:ext cx="2670048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Times Tables Rock Stars</a:t>
            </a:r>
            <a:endParaRPr lang="en-US" sz="2000" dirty="0"/>
          </a:p>
        </p:txBody>
      </p:sp>
      <p:sp>
        <p:nvSpPr>
          <p:cNvPr id="19" name="Text 14"/>
          <p:cNvSpPr/>
          <p:nvPr/>
        </p:nvSpPr>
        <p:spPr>
          <a:xfrm>
            <a:off x="7735824" y="3355848"/>
            <a:ext cx="2670048" cy="14447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Every child will receive a TTRS login for times tables practice. You decide how much screen time is appropriate.</a:t>
            </a:r>
            <a:endParaRPr lang="en-US" sz="1400" dirty="0"/>
          </a:p>
        </p:txBody>
      </p:sp>
      <p:sp>
        <p:nvSpPr>
          <p:cNvPr id="20" name="Shape 15"/>
          <p:cNvSpPr/>
          <p:nvPr/>
        </p:nvSpPr>
        <p:spPr>
          <a:xfrm>
            <a:off x="7735824" y="5167884"/>
            <a:ext cx="2651760" cy="576072"/>
          </a:xfrm>
          <a:prstGeom prst="roundRect">
            <a:avLst>
              <a:gd name="adj" fmla="val 22222"/>
            </a:avLst>
          </a:prstGeom>
          <a:solidFill>
            <a:srgbClr val="EEF5FF"/>
          </a:solidFill>
          <a:ln w="12700">
            <a:solidFill>
              <a:srgbClr val="EEF5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91272" y="5193792"/>
            <a:ext cx="201168" cy="201168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8247888" y="5184648"/>
            <a:ext cx="193852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5B8DE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Printable alternative available</a:t>
            </a:r>
            <a:endParaRPr lang="en-US" sz="1100" dirty="0"/>
          </a:p>
        </p:txBody>
      </p:sp>
      <p:sp>
        <p:nvSpPr>
          <p:cNvPr id="23" name="Text 17">
            <a:hlinkClick r:id="rId7"/>
          </p:cNvPr>
          <p:cNvSpPr/>
          <p:nvPr/>
        </p:nvSpPr>
        <p:spPr>
          <a:xfrm>
            <a:off x="7927848" y="5449824"/>
            <a:ext cx="2286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buNone/>
            </a:pPr>
            <a:r>
              <a:rPr lang="en-US" sz="1000" u="sng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timestables.me.uk/printable-pdf-quiz-generator.htm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13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GENERAL ADVICE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66928" y="594360"/>
            <a:ext cx="109728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Label it. Share it. Tell us what matters.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6" y="1078992"/>
            <a:ext cx="10698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few practical steps help us support every child well.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621792" y="1700784"/>
            <a:ext cx="5440680" cy="4389120"/>
          </a:xfrm>
          <a:prstGeom prst="roundRect">
            <a:avLst>
              <a:gd name="adj" fmla="val 2917"/>
            </a:avLst>
          </a:prstGeom>
          <a:solidFill>
            <a:srgbClr val="FFF8E7"/>
          </a:solidFill>
          <a:ln w="12700">
            <a:solidFill>
              <a:srgbClr val="FFF8E7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969264" y="1993392"/>
            <a:ext cx="676656" cy="676656"/>
          </a:xfrm>
          <a:prstGeom prst="ellipse">
            <a:avLst/>
          </a:prstGeom>
          <a:solidFill>
            <a:srgbClr val="FFD166"/>
          </a:solidFill>
          <a:ln w="12700">
            <a:solidFill>
              <a:srgbClr val="FFD1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7280" y="2112264"/>
            <a:ext cx="420624" cy="42062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847088" y="2011680"/>
            <a:ext cx="32918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Please label everything</a:t>
            </a:r>
            <a:endParaRPr lang="en-US" sz="2100" dirty="0">
              <a:solidFill>
                <a:srgbClr val="FF0000"/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969264" y="2596896"/>
            <a:ext cx="40233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5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Name these items clearly:</a:t>
            </a:r>
            <a:endParaRPr lang="en-US" sz="1450" dirty="0">
              <a:solidFill>
                <a:srgbClr val="FF0000"/>
              </a:solidFill>
            </a:endParaRPr>
          </a:p>
        </p:txBody>
      </p:sp>
      <p:sp>
        <p:nvSpPr>
          <p:cNvPr id="10" name="Shape 7"/>
          <p:cNvSpPr/>
          <p:nvPr/>
        </p:nvSpPr>
        <p:spPr>
          <a:xfrm>
            <a:off x="969264" y="3054096"/>
            <a:ext cx="1965960" cy="3474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8992" y="3136392"/>
            <a:ext cx="164592" cy="16459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289304" y="3054096"/>
            <a:ext cx="154533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coat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969264" y="3593592"/>
            <a:ext cx="1965960" cy="3474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8992" y="3675888"/>
            <a:ext cx="164592" cy="164592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289304" y="3593592"/>
            <a:ext cx="154533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lunchbox</a:t>
            </a:r>
            <a:endParaRPr lang="en-US" sz="1050" dirty="0"/>
          </a:p>
        </p:txBody>
      </p:sp>
      <p:sp>
        <p:nvSpPr>
          <p:cNvPr id="16" name="Shape 11"/>
          <p:cNvSpPr/>
          <p:nvPr/>
        </p:nvSpPr>
        <p:spPr>
          <a:xfrm>
            <a:off x="969264" y="4133088"/>
            <a:ext cx="1965960" cy="3474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8992" y="4215384"/>
            <a:ext cx="164592" cy="164592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289304" y="4133088"/>
            <a:ext cx="154533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snack boxes</a:t>
            </a:r>
            <a:endParaRPr lang="en-US" sz="1050" dirty="0"/>
          </a:p>
        </p:txBody>
      </p:sp>
      <p:sp>
        <p:nvSpPr>
          <p:cNvPr id="19" name="Shape 13"/>
          <p:cNvSpPr/>
          <p:nvPr/>
        </p:nvSpPr>
        <p:spPr>
          <a:xfrm>
            <a:off x="969264" y="4672584"/>
            <a:ext cx="1965960" cy="3474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8992" y="4754880"/>
            <a:ext cx="164592" cy="164592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1289304" y="4672584"/>
            <a:ext cx="154533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book bag</a:t>
            </a:r>
            <a:endParaRPr lang="en-US" sz="1050" dirty="0"/>
          </a:p>
        </p:txBody>
      </p:sp>
      <p:sp>
        <p:nvSpPr>
          <p:cNvPr id="22" name="Shape 15"/>
          <p:cNvSpPr/>
          <p:nvPr/>
        </p:nvSpPr>
        <p:spPr>
          <a:xfrm>
            <a:off x="3209544" y="3054096"/>
            <a:ext cx="1965960" cy="347472"/>
          </a:xfrm>
          <a:prstGeom prst="roundRect">
            <a:avLst/>
          </a:prstGeom>
          <a:solidFill>
            <a:srgbClr val="FFFDF7"/>
          </a:solidFill>
          <a:ln w="12700">
            <a:solidFill>
              <a:srgbClr val="FFFDF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3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19272" y="3136392"/>
            <a:ext cx="164592" cy="164592"/>
          </a:xfrm>
          <a:prstGeom prst="rect">
            <a:avLst/>
          </a:prstGeom>
        </p:spPr>
      </p:pic>
      <p:sp>
        <p:nvSpPr>
          <p:cNvPr id="24" name="Text 16"/>
          <p:cNvSpPr/>
          <p:nvPr/>
        </p:nvSpPr>
        <p:spPr>
          <a:xfrm>
            <a:off x="3529584" y="3054096"/>
            <a:ext cx="154533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uniform</a:t>
            </a:r>
            <a:endParaRPr lang="en-US" sz="1050" dirty="0"/>
          </a:p>
        </p:txBody>
      </p:sp>
      <p:sp>
        <p:nvSpPr>
          <p:cNvPr id="25" name="Shape 17"/>
          <p:cNvSpPr/>
          <p:nvPr/>
        </p:nvSpPr>
        <p:spPr>
          <a:xfrm>
            <a:off x="3209544" y="3593592"/>
            <a:ext cx="1965960" cy="347472"/>
          </a:xfrm>
          <a:prstGeom prst="roundRect">
            <a:avLst/>
          </a:prstGeom>
          <a:solidFill>
            <a:srgbClr val="FFFDF7"/>
          </a:solidFill>
          <a:ln w="12700">
            <a:solidFill>
              <a:srgbClr val="FFFDF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6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19272" y="3675888"/>
            <a:ext cx="164592" cy="164592"/>
          </a:xfrm>
          <a:prstGeom prst="rect">
            <a:avLst/>
          </a:prstGeom>
        </p:spPr>
      </p:pic>
      <p:sp>
        <p:nvSpPr>
          <p:cNvPr id="27" name="Text 18"/>
          <p:cNvSpPr/>
          <p:nvPr/>
        </p:nvSpPr>
        <p:spPr>
          <a:xfrm>
            <a:off x="3529584" y="3593592"/>
            <a:ext cx="154533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water bottle</a:t>
            </a:r>
            <a:endParaRPr lang="en-US" sz="1050" dirty="0"/>
          </a:p>
        </p:txBody>
      </p:sp>
      <p:sp>
        <p:nvSpPr>
          <p:cNvPr id="28" name="Shape 19"/>
          <p:cNvSpPr/>
          <p:nvPr/>
        </p:nvSpPr>
        <p:spPr>
          <a:xfrm>
            <a:off x="3209544" y="4133088"/>
            <a:ext cx="1965960" cy="347472"/>
          </a:xfrm>
          <a:prstGeom prst="roundRect">
            <a:avLst/>
          </a:prstGeom>
          <a:solidFill>
            <a:srgbClr val="FFFDF7"/>
          </a:solidFill>
          <a:ln w="12700">
            <a:solidFill>
              <a:srgbClr val="FFFDF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9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19272" y="4215384"/>
            <a:ext cx="164592" cy="164592"/>
          </a:xfrm>
          <a:prstGeom prst="rect">
            <a:avLst/>
          </a:prstGeom>
        </p:spPr>
      </p:pic>
      <p:sp>
        <p:nvSpPr>
          <p:cNvPr id="30" name="Text 20"/>
          <p:cNvSpPr/>
          <p:nvPr/>
        </p:nvSpPr>
        <p:spPr>
          <a:xfrm>
            <a:off x="3529584" y="4133088"/>
            <a:ext cx="154533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all P.E. kit</a:t>
            </a:r>
            <a:endParaRPr lang="en-US" sz="1050" dirty="0"/>
          </a:p>
        </p:txBody>
      </p:sp>
      <p:sp>
        <p:nvSpPr>
          <p:cNvPr id="31" name="Shape 21"/>
          <p:cNvSpPr/>
          <p:nvPr/>
        </p:nvSpPr>
        <p:spPr>
          <a:xfrm>
            <a:off x="6345936" y="1700784"/>
            <a:ext cx="5230368" cy="4389120"/>
          </a:xfrm>
          <a:prstGeom prst="roundRect">
            <a:avLst>
              <a:gd name="adj" fmla="val 2917"/>
            </a:avLst>
          </a:prstGeom>
          <a:solidFill>
            <a:srgbClr val="F4F8FF"/>
          </a:solidFill>
          <a:ln w="12700">
            <a:solidFill>
              <a:srgbClr val="F4F8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2" name="Shape 22"/>
          <p:cNvSpPr/>
          <p:nvPr/>
        </p:nvSpPr>
        <p:spPr>
          <a:xfrm>
            <a:off x="6702552" y="1993392"/>
            <a:ext cx="676656" cy="676656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33" name="Image 8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830568" y="2112264"/>
            <a:ext cx="420624" cy="420624"/>
          </a:xfrm>
          <a:prstGeom prst="rect">
            <a:avLst/>
          </a:prstGeom>
        </p:spPr>
      </p:pic>
      <p:sp>
        <p:nvSpPr>
          <p:cNvPr id="34" name="Text 23"/>
          <p:cNvSpPr/>
          <p:nvPr/>
        </p:nvSpPr>
        <p:spPr>
          <a:xfrm>
            <a:off x="7589520" y="2011680"/>
            <a:ext cx="340156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Health, wellbeing &amp; concerns</a:t>
            </a:r>
            <a:endParaRPr lang="en-US" sz="2100" dirty="0">
              <a:solidFill>
                <a:srgbClr val="FF0000"/>
              </a:solidFill>
            </a:endParaRPr>
          </a:p>
        </p:txBody>
      </p:sp>
      <p:sp>
        <p:nvSpPr>
          <p:cNvPr id="35" name="Shape 24"/>
          <p:cNvSpPr/>
          <p:nvPr/>
        </p:nvSpPr>
        <p:spPr>
          <a:xfrm>
            <a:off x="6702552" y="2775204"/>
            <a:ext cx="237744" cy="237744"/>
          </a:xfrm>
          <a:prstGeom prst="ellipse">
            <a:avLst/>
          </a:prstGeom>
          <a:solidFill>
            <a:srgbClr val="FF7E6B"/>
          </a:solidFill>
          <a:ln w="12700">
            <a:solidFill>
              <a:srgbClr val="FF7E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36" name="Image 9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61988" y="2834640"/>
            <a:ext cx="118872" cy="118872"/>
          </a:xfrm>
          <a:prstGeom prst="rect">
            <a:avLst/>
          </a:prstGeom>
        </p:spPr>
      </p:pic>
      <p:sp>
        <p:nvSpPr>
          <p:cNvPr id="37" name="Text 25"/>
          <p:cNvSpPr/>
          <p:nvPr/>
        </p:nvSpPr>
        <p:spPr>
          <a:xfrm>
            <a:off x="7050024" y="2743200"/>
            <a:ext cx="378561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Please tell us about any personal or medical issues that may affect your child at school.</a:t>
            </a:r>
            <a:endParaRPr lang="en-US" sz="1400" dirty="0"/>
          </a:p>
        </p:txBody>
      </p:sp>
      <p:sp>
        <p:nvSpPr>
          <p:cNvPr id="38" name="Shape 26"/>
          <p:cNvSpPr/>
          <p:nvPr/>
        </p:nvSpPr>
        <p:spPr>
          <a:xfrm>
            <a:off x="6702552" y="3717036"/>
            <a:ext cx="237744" cy="237744"/>
          </a:xfrm>
          <a:prstGeom prst="ellipse">
            <a:avLst/>
          </a:prstGeom>
          <a:solidFill>
            <a:srgbClr val="5B8DEF"/>
          </a:solidFill>
          <a:ln w="12700">
            <a:solidFill>
              <a:srgbClr val="5B8DE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39" name="Image 1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61988" y="3776472"/>
            <a:ext cx="118872" cy="118872"/>
          </a:xfrm>
          <a:prstGeom prst="rect">
            <a:avLst/>
          </a:prstGeom>
        </p:spPr>
      </p:pic>
      <p:sp>
        <p:nvSpPr>
          <p:cNvPr id="40" name="Text 27"/>
          <p:cNvSpPr/>
          <p:nvPr/>
        </p:nvSpPr>
        <p:spPr>
          <a:xfrm>
            <a:off x="7050024" y="3685032"/>
            <a:ext cx="378561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Arrange an appointment to see the class teacher if you have concerns.</a:t>
            </a:r>
            <a:endParaRPr lang="en-US" sz="1400" dirty="0"/>
          </a:p>
        </p:txBody>
      </p:sp>
      <p:sp>
        <p:nvSpPr>
          <p:cNvPr id="41" name="Shape 28"/>
          <p:cNvSpPr/>
          <p:nvPr/>
        </p:nvSpPr>
        <p:spPr>
          <a:xfrm>
            <a:off x="6702552" y="4521708"/>
            <a:ext cx="237744" cy="237744"/>
          </a:xfrm>
          <a:prstGeom prst="ellipse">
            <a:avLst/>
          </a:prstGeom>
          <a:solidFill>
            <a:srgbClr val="5F9E77"/>
          </a:solidFill>
          <a:ln w="12700">
            <a:solidFill>
              <a:srgbClr val="5F9E7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2" name="Image 1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61988" y="4581144"/>
            <a:ext cx="118872" cy="118872"/>
          </a:xfrm>
          <a:prstGeom prst="rect">
            <a:avLst/>
          </a:prstGeom>
        </p:spPr>
      </p:pic>
      <p:sp>
        <p:nvSpPr>
          <p:cNvPr id="43" name="Text 29"/>
          <p:cNvSpPr/>
          <p:nvPr/>
        </p:nvSpPr>
        <p:spPr>
          <a:xfrm>
            <a:off x="7050024" y="4489704"/>
            <a:ext cx="378561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Pupil planners are the main way we will share routine messages and weekly information and spellings.</a:t>
            </a:r>
            <a:endParaRPr lang="en-US" sz="1400" dirty="0"/>
          </a:p>
        </p:txBody>
      </p:sp>
      <p:sp>
        <p:nvSpPr>
          <p:cNvPr id="44" name="Text 30"/>
          <p:cNvSpPr/>
          <p:nvPr/>
        </p:nvSpPr>
        <p:spPr>
          <a:xfrm>
            <a:off x="6702552" y="5413248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3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 will also work with class representatives to keep families updated.</a:t>
            </a:r>
            <a:endParaRPr lang="en-US" sz="1230" dirty="0"/>
          </a:p>
        </p:txBody>
      </p:sp>
      <p:sp>
        <p:nvSpPr>
          <p:cNvPr id="4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13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SCHOOL TRIP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66928" y="594360"/>
            <a:ext cx="109728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Knole House • Stone Age to Iron Age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6" y="1078992"/>
            <a:ext cx="10698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history visit designed to bring the topic to life.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621792" y="1673352"/>
            <a:ext cx="6428232" cy="4526280"/>
          </a:xfrm>
          <a:prstGeom prst="roundRect">
            <a:avLst>
              <a:gd name="adj" fmla="val 2828"/>
            </a:avLst>
          </a:prstGeom>
          <a:solidFill>
            <a:srgbClr val="223A5E"/>
          </a:solidFill>
          <a:ln w="12700">
            <a:solidFill>
              <a:srgbClr val="223A5E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5840" y="2029968"/>
            <a:ext cx="713232" cy="71323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874520" y="1984248"/>
            <a:ext cx="329184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Knole House</a:t>
            </a:r>
            <a:endParaRPr lang="en-US" sz="2600" dirty="0"/>
          </a:p>
        </p:txBody>
      </p:sp>
      <p:sp>
        <p:nvSpPr>
          <p:cNvPr id="8" name="Shape 5"/>
          <p:cNvSpPr/>
          <p:nvPr/>
        </p:nvSpPr>
        <p:spPr>
          <a:xfrm>
            <a:off x="1005840" y="2880360"/>
            <a:ext cx="3218688" cy="347472"/>
          </a:xfrm>
          <a:prstGeom prst="roundRect">
            <a:avLst/>
          </a:prstGeom>
          <a:solidFill>
            <a:srgbClr val="FF7E6B"/>
          </a:solidFill>
          <a:ln w="12700">
            <a:solidFill>
              <a:srgbClr val="FF7E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5568" y="2962656"/>
            <a:ext cx="164592" cy="16459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325880" y="2880360"/>
            <a:ext cx="27980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WEDNESDAY 25 NOVEMBER 2026</a:t>
            </a:r>
            <a:endParaRPr lang="en-US" sz="1050" dirty="0"/>
          </a:p>
        </p:txBody>
      </p:sp>
      <p:sp>
        <p:nvSpPr>
          <p:cNvPr id="11" name="Text 7"/>
          <p:cNvSpPr/>
          <p:nvPr/>
        </p:nvSpPr>
        <p:spPr>
          <a:xfrm>
            <a:off x="1005840" y="3502152"/>
            <a:ext cx="4892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History topic: Stone Age to Iron Age</a:t>
            </a:r>
            <a:endParaRPr lang="en-US" sz="1800" dirty="0"/>
          </a:p>
        </p:txBody>
      </p:sp>
      <p:sp>
        <p:nvSpPr>
          <p:cNvPr id="12" name="Text 8"/>
          <p:cNvSpPr/>
          <p:nvPr/>
        </p:nvSpPr>
        <p:spPr>
          <a:xfrm>
            <a:off x="1005840" y="4123944"/>
            <a:ext cx="48463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50" dirty="0">
                <a:solidFill>
                  <a:srgbClr val="DCE6F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letter with full details will follow shortly.</a:t>
            </a:r>
            <a:endParaRPr lang="en-US" sz="1450" dirty="0"/>
          </a:p>
        </p:txBody>
      </p:sp>
      <p:sp>
        <p:nvSpPr>
          <p:cNvPr id="13" name="Shape 9"/>
          <p:cNvSpPr/>
          <p:nvPr/>
        </p:nvSpPr>
        <p:spPr>
          <a:xfrm>
            <a:off x="1005840" y="4727448"/>
            <a:ext cx="4983480" cy="0"/>
          </a:xfrm>
          <a:prstGeom prst="line">
            <a:avLst/>
          </a:prstGeom>
          <a:noFill/>
          <a:ln w="12700">
            <a:solidFill>
              <a:srgbClr val="6F85A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5840" y="5029200"/>
            <a:ext cx="237744" cy="237744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371600" y="4965192"/>
            <a:ext cx="4892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80" b="1" dirty="0">
                <a:solidFill>
                  <a:srgbClr val="EEF3F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memorable day of practical, place-based history learning.</a:t>
            </a:r>
            <a:endParaRPr lang="en-US" sz="1380" dirty="0"/>
          </a:p>
        </p:txBody>
      </p:sp>
      <p:sp>
        <p:nvSpPr>
          <p:cNvPr id="16" name="Shape 11"/>
          <p:cNvSpPr/>
          <p:nvPr/>
        </p:nvSpPr>
        <p:spPr>
          <a:xfrm>
            <a:off x="7342632" y="1673352"/>
            <a:ext cx="4215384" cy="4526280"/>
          </a:xfrm>
          <a:prstGeom prst="roundRect">
            <a:avLst>
              <a:gd name="adj" fmla="val 3037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2"/>
          <p:cNvSpPr/>
          <p:nvPr/>
        </p:nvSpPr>
        <p:spPr>
          <a:xfrm>
            <a:off x="7699248" y="1993392"/>
            <a:ext cx="658368" cy="658368"/>
          </a:xfrm>
          <a:prstGeom prst="ellipse">
            <a:avLst/>
          </a:prstGeom>
          <a:solidFill>
            <a:srgbClr val="B7E4C7"/>
          </a:solidFill>
          <a:ln w="12700">
            <a:solidFill>
              <a:srgbClr val="B7E4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27264" y="2112264"/>
            <a:ext cx="402336" cy="402336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8586216" y="2002536"/>
            <a:ext cx="21488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Transport</a:t>
            </a:r>
            <a:endParaRPr lang="en-US" sz="2100" dirty="0"/>
          </a:p>
        </p:txBody>
      </p:sp>
      <p:sp>
        <p:nvSpPr>
          <p:cNvPr id="20" name="Text 14"/>
          <p:cNvSpPr/>
          <p:nvPr/>
        </p:nvSpPr>
        <p:spPr>
          <a:xfrm>
            <a:off x="7699248" y="2697480"/>
            <a:ext cx="3154680" cy="9875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0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Parents are asked — via the class representatives — to organise transport between them.</a:t>
            </a:r>
            <a:endParaRPr lang="en-US" sz="1500" dirty="0"/>
          </a:p>
        </p:txBody>
      </p:sp>
      <p:sp>
        <p:nvSpPr>
          <p:cNvPr id="21" name="Text 15"/>
          <p:cNvSpPr/>
          <p:nvPr/>
        </p:nvSpPr>
        <p:spPr>
          <a:xfrm>
            <a:off x="7699248" y="3858768"/>
            <a:ext cx="3163824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2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This is the only way the school can keep trips affordable for everyone.</a:t>
            </a:r>
            <a:endParaRPr lang="en-US" sz="1420" dirty="0"/>
          </a:p>
        </p:txBody>
      </p:sp>
      <p:sp>
        <p:nvSpPr>
          <p:cNvPr id="22" name="Shape 16"/>
          <p:cNvSpPr/>
          <p:nvPr/>
        </p:nvSpPr>
        <p:spPr>
          <a:xfrm>
            <a:off x="7699248" y="5074920"/>
            <a:ext cx="2926080" cy="347472"/>
          </a:xfrm>
          <a:prstGeom prst="roundRect">
            <a:avLst/>
          </a:prstGeom>
          <a:solidFill>
            <a:srgbClr val="FFF3D4"/>
          </a:solidFill>
          <a:ln w="12700">
            <a:solidFill>
              <a:srgbClr val="FFF3D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08976" y="5157216"/>
            <a:ext cx="164592" cy="164592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8019288" y="5074920"/>
            <a:ext cx="25054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Please watch for the trip letter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13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 A GLANCE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66928" y="594360"/>
            <a:ext cx="109728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00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Class 3 weekly rhythm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6" y="1078992"/>
            <a:ext cx="10698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quick-reference slide for the fridge, noticeboard to encourage independence. Use this guide to help your child create their own schedule.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676656" y="1883664"/>
            <a:ext cx="2139696" cy="3337560"/>
          </a:xfrm>
          <a:prstGeom prst="roundRect">
            <a:avLst>
              <a:gd name="adj" fmla="val 5983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841248" y="2048256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b="1" kern="0" spc="14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841248" y="2505456"/>
            <a:ext cx="1810512" cy="0"/>
          </a:xfrm>
          <a:prstGeom prst="line">
            <a:avLst/>
          </a:prstGeom>
          <a:noFill/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Shape 6"/>
          <p:cNvSpPr/>
          <p:nvPr/>
        </p:nvSpPr>
        <p:spPr>
          <a:xfrm>
            <a:off x="841248" y="2734056"/>
            <a:ext cx="438912" cy="438912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9264" y="2852928"/>
            <a:ext cx="182880" cy="18288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408176" y="2724912"/>
            <a:ext cx="127101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 15 mins write in reading record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841248" y="3401568"/>
            <a:ext cx="18105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You need: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841248" y="3730752"/>
            <a:ext cx="181051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book bag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planner </a:t>
            </a:r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reading book</a:t>
            </a:r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</a:rPr>
              <a:t>reading record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water bottle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named coat</a:t>
            </a:r>
            <a:endParaRPr lang="en-US" sz="1220" dirty="0"/>
          </a:p>
        </p:txBody>
      </p:sp>
      <p:sp>
        <p:nvSpPr>
          <p:cNvPr id="13" name="Shape 10"/>
          <p:cNvSpPr/>
          <p:nvPr/>
        </p:nvSpPr>
        <p:spPr>
          <a:xfrm>
            <a:off x="2962656" y="1883664"/>
            <a:ext cx="2139696" cy="3337560"/>
          </a:xfrm>
          <a:prstGeom prst="roundRect">
            <a:avLst>
              <a:gd name="adj" fmla="val 5983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Text 11"/>
          <p:cNvSpPr/>
          <p:nvPr/>
        </p:nvSpPr>
        <p:spPr>
          <a:xfrm>
            <a:off x="3127248" y="2048256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b="1" kern="0" spc="14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TUE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3127248" y="2505456"/>
            <a:ext cx="1810512" cy="0"/>
          </a:xfrm>
          <a:prstGeom prst="line">
            <a:avLst/>
          </a:prstGeom>
          <a:noFill/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3127248" y="2734056"/>
            <a:ext cx="438912" cy="438912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55264" y="2852928"/>
            <a:ext cx="182880" cy="182880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3694176" y="2724912"/>
            <a:ext cx="127101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r>
              <a:rPr lang="en-US" sz="13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 15 mins write in reading record</a:t>
            </a:r>
            <a:endParaRPr lang="en-US" sz="1350" dirty="0"/>
          </a:p>
        </p:txBody>
      </p:sp>
      <p:sp>
        <p:nvSpPr>
          <p:cNvPr id="19" name="Text 15"/>
          <p:cNvSpPr/>
          <p:nvPr/>
        </p:nvSpPr>
        <p:spPr>
          <a:xfrm>
            <a:off x="3127248" y="3401568"/>
            <a:ext cx="18105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You need:</a:t>
            </a:r>
            <a:endParaRPr lang="en-US" sz="1150" dirty="0"/>
          </a:p>
        </p:txBody>
      </p:sp>
      <p:sp>
        <p:nvSpPr>
          <p:cNvPr id="20" name="Text 16"/>
          <p:cNvSpPr/>
          <p:nvPr/>
        </p:nvSpPr>
        <p:spPr>
          <a:xfrm>
            <a:off x="3127248" y="3730752"/>
            <a:ext cx="181051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book bag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planner</a:t>
            </a:r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reading book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water bottle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named coat</a:t>
            </a:r>
            <a:endParaRPr lang="en-US" sz="1220" dirty="0"/>
          </a:p>
        </p:txBody>
      </p:sp>
      <p:sp>
        <p:nvSpPr>
          <p:cNvPr id="21" name="Shape 17"/>
          <p:cNvSpPr/>
          <p:nvPr/>
        </p:nvSpPr>
        <p:spPr>
          <a:xfrm>
            <a:off x="5248656" y="1883664"/>
            <a:ext cx="2139696" cy="3337560"/>
          </a:xfrm>
          <a:prstGeom prst="roundRect">
            <a:avLst>
              <a:gd name="adj" fmla="val 5983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Text 18"/>
          <p:cNvSpPr/>
          <p:nvPr/>
        </p:nvSpPr>
        <p:spPr>
          <a:xfrm>
            <a:off x="5413248" y="2048256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b="1" kern="0" spc="14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WED</a:t>
            </a:r>
            <a:endParaRPr lang="en-US" sz="1200" dirty="0"/>
          </a:p>
        </p:txBody>
      </p:sp>
      <p:sp>
        <p:nvSpPr>
          <p:cNvPr id="23" name="Shape 19"/>
          <p:cNvSpPr/>
          <p:nvPr/>
        </p:nvSpPr>
        <p:spPr>
          <a:xfrm>
            <a:off x="5413248" y="2505456"/>
            <a:ext cx="1810512" cy="0"/>
          </a:xfrm>
          <a:prstGeom prst="line">
            <a:avLst/>
          </a:prstGeom>
          <a:noFill/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Shape 20"/>
          <p:cNvSpPr/>
          <p:nvPr/>
        </p:nvSpPr>
        <p:spPr>
          <a:xfrm>
            <a:off x="5413248" y="2734056"/>
            <a:ext cx="438912" cy="438912"/>
          </a:xfrm>
          <a:prstGeom prst="ellipse">
            <a:avLst/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5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1264" y="2852928"/>
            <a:ext cx="182880" cy="182880"/>
          </a:xfrm>
          <a:prstGeom prst="rect">
            <a:avLst/>
          </a:prstGeom>
        </p:spPr>
      </p:pic>
      <p:sp>
        <p:nvSpPr>
          <p:cNvPr id="26" name="Text 21"/>
          <p:cNvSpPr/>
          <p:nvPr/>
        </p:nvSpPr>
        <p:spPr>
          <a:xfrm>
            <a:off x="5980176" y="2724912"/>
            <a:ext cx="127101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r>
              <a:rPr lang="en-US" sz="13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 15 mins write in reading record</a:t>
            </a:r>
            <a:endParaRPr lang="en-US" sz="1350" dirty="0"/>
          </a:p>
        </p:txBody>
      </p:sp>
      <p:sp>
        <p:nvSpPr>
          <p:cNvPr id="27" name="Text 22"/>
          <p:cNvSpPr/>
          <p:nvPr/>
        </p:nvSpPr>
        <p:spPr>
          <a:xfrm>
            <a:off x="5413248" y="3401568"/>
            <a:ext cx="18105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You need:</a:t>
            </a:r>
            <a:endParaRPr lang="en-US" sz="1150" dirty="0"/>
          </a:p>
        </p:txBody>
      </p:sp>
      <p:sp>
        <p:nvSpPr>
          <p:cNvPr id="28" name="Text 23"/>
          <p:cNvSpPr/>
          <p:nvPr/>
        </p:nvSpPr>
        <p:spPr>
          <a:xfrm>
            <a:off x="5413248" y="3730752"/>
            <a:ext cx="181051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book bag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planner</a:t>
            </a:r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reading book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water bottle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named coat</a:t>
            </a:r>
            <a:endParaRPr lang="en-US" sz="1220" dirty="0"/>
          </a:p>
        </p:txBody>
      </p:sp>
      <p:sp>
        <p:nvSpPr>
          <p:cNvPr id="29" name="Shape 24"/>
          <p:cNvSpPr/>
          <p:nvPr/>
        </p:nvSpPr>
        <p:spPr>
          <a:xfrm>
            <a:off x="7534656" y="1883664"/>
            <a:ext cx="2139696" cy="3337560"/>
          </a:xfrm>
          <a:prstGeom prst="roundRect">
            <a:avLst>
              <a:gd name="adj" fmla="val 5983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0" name="Text 25"/>
          <p:cNvSpPr/>
          <p:nvPr/>
        </p:nvSpPr>
        <p:spPr>
          <a:xfrm>
            <a:off x="7699248" y="2048256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b="1" kern="0" spc="14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THU</a:t>
            </a:r>
            <a:endParaRPr lang="en-US" sz="1200" dirty="0"/>
          </a:p>
        </p:txBody>
      </p:sp>
      <p:sp>
        <p:nvSpPr>
          <p:cNvPr id="31" name="Shape 26"/>
          <p:cNvSpPr/>
          <p:nvPr/>
        </p:nvSpPr>
        <p:spPr>
          <a:xfrm>
            <a:off x="7699248" y="2505456"/>
            <a:ext cx="1810512" cy="0"/>
          </a:xfrm>
          <a:prstGeom prst="line">
            <a:avLst/>
          </a:prstGeom>
          <a:noFill/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Shape 27"/>
          <p:cNvSpPr/>
          <p:nvPr/>
        </p:nvSpPr>
        <p:spPr>
          <a:xfrm>
            <a:off x="7699248" y="2734056"/>
            <a:ext cx="438912" cy="438912"/>
          </a:xfrm>
          <a:prstGeom prst="ellipse">
            <a:avLst/>
          </a:prstGeom>
          <a:solidFill>
            <a:srgbClr val="B7E4C7"/>
          </a:solidFill>
          <a:ln w="12700">
            <a:solidFill>
              <a:srgbClr val="B7E4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3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27264" y="2852928"/>
            <a:ext cx="182880" cy="182880"/>
          </a:xfrm>
          <a:prstGeom prst="rect">
            <a:avLst/>
          </a:prstGeom>
        </p:spPr>
      </p:pic>
      <p:sp>
        <p:nvSpPr>
          <p:cNvPr id="34" name="Text 28"/>
          <p:cNvSpPr/>
          <p:nvPr/>
        </p:nvSpPr>
        <p:spPr>
          <a:xfrm>
            <a:off x="8266176" y="2724912"/>
            <a:ext cx="127101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P.E. kit on</a:t>
            </a:r>
            <a:endParaRPr lang="en-US" sz="1350" dirty="0"/>
          </a:p>
        </p:txBody>
      </p:sp>
      <p:sp>
        <p:nvSpPr>
          <p:cNvPr id="35" name="Text 29"/>
          <p:cNvSpPr/>
          <p:nvPr/>
        </p:nvSpPr>
        <p:spPr>
          <a:xfrm>
            <a:off x="7699248" y="3401568"/>
            <a:ext cx="18105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You need:</a:t>
            </a:r>
            <a:endParaRPr lang="en-US" sz="1150" dirty="0"/>
          </a:p>
        </p:txBody>
      </p:sp>
      <p:sp>
        <p:nvSpPr>
          <p:cNvPr id="36" name="Text 30"/>
          <p:cNvSpPr/>
          <p:nvPr/>
        </p:nvSpPr>
        <p:spPr>
          <a:xfrm>
            <a:off x="7699248" y="3730752"/>
            <a:ext cx="181051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book bag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planner</a:t>
            </a:r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reading book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water bottle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named coat</a:t>
            </a:r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</a:rPr>
              <a:t>earrings out or taped</a:t>
            </a:r>
            <a:endParaRPr lang="en-US" sz="1220" dirty="0"/>
          </a:p>
        </p:txBody>
      </p:sp>
      <p:sp>
        <p:nvSpPr>
          <p:cNvPr id="37" name="Shape 31"/>
          <p:cNvSpPr/>
          <p:nvPr/>
        </p:nvSpPr>
        <p:spPr>
          <a:xfrm>
            <a:off x="9820656" y="1883664"/>
            <a:ext cx="2139696" cy="3337560"/>
          </a:xfrm>
          <a:prstGeom prst="roundRect">
            <a:avLst>
              <a:gd name="adj" fmla="val 5983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algn="bl" rotWithShape="0">
              <a:srgbClr val="000000">
                <a:alpha val="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8" name="Text 32"/>
          <p:cNvSpPr/>
          <p:nvPr/>
        </p:nvSpPr>
        <p:spPr>
          <a:xfrm>
            <a:off x="9985248" y="2048256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b="1" kern="0" spc="140" dirty="0">
                <a:solidFill>
                  <a:srgbClr val="FF7E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FRI</a:t>
            </a:r>
            <a:endParaRPr lang="en-US" sz="1200" dirty="0"/>
          </a:p>
        </p:txBody>
      </p:sp>
      <p:sp>
        <p:nvSpPr>
          <p:cNvPr id="39" name="Shape 33"/>
          <p:cNvSpPr/>
          <p:nvPr/>
        </p:nvSpPr>
        <p:spPr>
          <a:xfrm>
            <a:off x="9985248" y="2505456"/>
            <a:ext cx="1810512" cy="0"/>
          </a:xfrm>
          <a:prstGeom prst="line">
            <a:avLst/>
          </a:prstGeom>
          <a:noFill/>
          <a:ln w="12700">
            <a:solidFill>
              <a:srgbClr val="E5E7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0" name="Shape 34"/>
          <p:cNvSpPr/>
          <p:nvPr/>
        </p:nvSpPr>
        <p:spPr>
          <a:xfrm>
            <a:off x="9985248" y="2734056"/>
            <a:ext cx="438912" cy="438912"/>
          </a:xfrm>
          <a:prstGeom prst="ellipse">
            <a:avLst/>
          </a:prstGeom>
          <a:solidFill>
            <a:srgbClr val="B7E4C7"/>
          </a:solidFill>
          <a:ln w="12700">
            <a:solidFill>
              <a:srgbClr val="B7E4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1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13264" y="2852928"/>
            <a:ext cx="182880" cy="182880"/>
          </a:xfrm>
          <a:prstGeom prst="rect">
            <a:avLst/>
          </a:prstGeom>
        </p:spPr>
      </p:pic>
      <p:sp>
        <p:nvSpPr>
          <p:cNvPr id="42" name="Text 35"/>
          <p:cNvSpPr/>
          <p:nvPr/>
        </p:nvSpPr>
        <p:spPr>
          <a:xfrm>
            <a:off x="10552176" y="2724912"/>
            <a:ext cx="127101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P.E. kit on</a:t>
            </a:r>
            <a:endParaRPr lang="en-US" sz="1350" dirty="0"/>
          </a:p>
        </p:txBody>
      </p:sp>
      <p:sp>
        <p:nvSpPr>
          <p:cNvPr id="43" name="Text 36"/>
          <p:cNvSpPr/>
          <p:nvPr/>
        </p:nvSpPr>
        <p:spPr>
          <a:xfrm>
            <a:off x="9985248" y="3401568"/>
            <a:ext cx="18105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You need:</a:t>
            </a:r>
            <a:endParaRPr lang="en-US" sz="1150" dirty="0"/>
          </a:p>
        </p:txBody>
      </p:sp>
      <p:sp>
        <p:nvSpPr>
          <p:cNvPr id="44" name="Text 37"/>
          <p:cNvSpPr/>
          <p:nvPr/>
        </p:nvSpPr>
        <p:spPr>
          <a:xfrm>
            <a:off x="9985248" y="3730752"/>
            <a:ext cx="181051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book bag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planner</a:t>
            </a:r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reading book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water bottle</a:t>
            </a:r>
            <a:endParaRPr lang="en-US" sz="1220" dirty="0"/>
          </a:p>
          <a:p>
            <a:pPr marL="0" indent="0" algn="l">
              <a:buNone/>
            </a:pPr>
            <a:r>
              <a:rPr lang="en-US" sz="1220" dirty="0">
                <a:solidFill>
                  <a:srgbClr val="2431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named coat</a:t>
            </a:r>
          </a:p>
          <a:p>
            <a:r>
              <a:rPr lang="en-US" sz="1220" dirty="0">
                <a:solidFill>
                  <a:srgbClr val="24313F"/>
                </a:solidFill>
                <a:latin typeface="Aptos" pitchFamily="34" charset="0"/>
              </a:rPr>
              <a:t>earrings out or taped</a:t>
            </a:r>
            <a:endParaRPr lang="en-US" sz="1220" dirty="0"/>
          </a:p>
          <a:p>
            <a:pPr marL="0" indent="0" algn="l">
              <a:buNone/>
            </a:pPr>
            <a:endParaRPr lang="en-US" sz="1220" dirty="0"/>
          </a:p>
        </p:txBody>
      </p:sp>
      <p:sp>
        <p:nvSpPr>
          <p:cNvPr id="45" name="Shape 38"/>
          <p:cNvSpPr/>
          <p:nvPr/>
        </p:nvSpPr>
        <p:spPr>
          <a:xfrm>
            <a:off x="676656" y="5532120"/>
            <a:ext cx="6080760" cy="347472"/>
          </a:xfrm>
          <a:prstGeom prst="roundRect">
            <a:avLst/>
          </a:prstGeom>
          <a:solidFill>
            <a:srgbClr val="FFF2EF"/>
          </a:solidFill>
          <a:ln w="12700">
            <a:solidFill>
              <a:srgbClr val="FFF2E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6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6384" y="5614416"/>
            <a:ext cx="164592" cy="164592"/>
          </a:xfrm>
          <a:prstGeom prst="rect">
            <a:avLst/>
          </a:prstGeom>
        </p:spPr>
      </p:pic>
      <p:sp>
        <p:nvSpPr>
          <p:cNvPr id="47" name="Text 39"/>
          <p:cNvSpPr/>
          <p:nvPr/>
        </p:nvSpPr>
        <p:spPr>
          <a:xfrm>
            <a:off x="996696" y="5532120"/>
            <a:ext cx="566013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95D5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Fruit snack optional • no crisps, cereal bars, chocolate, biscuits or nuts</a:t>
            </a:r>
            <a:endParaRPr lang="en-US" sz="1200" dirty="0"/>
          </a:p>
        </p:txBody>
      </p:sp>
      <p:sp>
        <p:nvSpPr>
          <p:cNvPr id="48" name="Shape 40"/>
          <p:cNvSpPr/>
          <p:nvPr/>
        </p:nvSpPr>
        <p:spPr>
          <a:xfrm>
            <a:off x="7013448" y="5532120"/>
            <a:ext cx="2231136" cy="347472"/>
          </a:xfrm>
          <a:prstGeom prst="roundRect">
            <a:avLst/>
          </a:prstGeom>
          <a:solidFill>
            <a:srgbClr val="EEF3FF"/>
          </a:solidFill>
          <a:ln w="12700">
            <a:solidFill>
              <a:srgbClr val="EEF3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9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123176" y="5614416"/>
            <a:ext cx="164592" cy="164592"/>
          </a:xfrm>
          <a:prstGeom prst="rect">
            <a:avLst/>
          </a:prstGeom>
        </p:spPr>
      </p:pic>
      <p:sp>
        <p:nvSpPr>
          <p:cNvPr id="50" name="Text 41"/>
          <p:cNvSpPr/>
          <p:nvPr/>
        </p:nvSpPr>
        <p:spPr>
          <a:xfrm>
            <a:off x="7333488" y="5532120"/>
            <a:ext cx="181051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5B8DE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Check pupil planner regularly</a:t>
            </a:r>
            <a:endParaRPr lang="en-US" sz="1050" dirty="0"/>
          </a:p>
        </p:txBody>
      </p:sp>
      <p:sp>
        <p:nvSpPr>
          <p:cNvPr id="51" name="Shape 42"/>
          <p:cNvSpPr/>
          <p:nvPr/>
        </p:nvSpPr>
        <p:spPr>
          <a:xfrm>
            <a:off x="9436608" y="5532120"/>
            <a:ext cx="2057400" cy="347472"/>
          </a:xfrm>
          <a:prstGeom prst="roundRect">
            <a:avLst/>
          </a:prstGeom>
          <a:solidFill>
            <a:srgbClr val="F2F8F4"/>
          </a:solidFill>
          <a:ln w="12700">
            <a:solidFill>
              <a:srgbClr val="F2F8F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52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46336" y="5614416"/>
            <a:ext cx="164592" cy="164592"/>
          </a:xfrm>
          <a:prstGeom prst="rect">
            <a:avLst/>
          </a:prstGeom>
        </p:spPr>
      </p:pic>
      <p:sp>
        <p:nvSpPr>
          <p:cNvPr id="53" name="Text 43"/>
          <p:cNvSpPr/>
          <p:nvPr/>
        </p:nvSpPr>
        <p:spPr>
          <a:xfrm>
            <a:off x="9756648" y="5532120"/>
            <a:ext cx="163677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5F9E7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Weekly spellings + maths</a:t>
            </a:r>
            <a:endParaRPr lang="en-US" sz="1050" dirty="0"/>
          </a:p>
        </p:txBody>
      </p:sp>
      <p:sp>
        <p:nvSpPr>
          <p:cNvPr id="54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223A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 rot="600000">
            <a:off x="91440" y="4251960"/>
            <a:ext cx="2834640" cy="2423160"/>
          </a:xfrm>
          <a:prstGeom prst="arc">
            <a:avLst/>
          </a:prstGeom>
          <a:solidFill>
            <a:srgbClr val="FF7E6B">
              <a:alpha val="96000"/>
            </a:srgbClr>
          </a:solidFill>
          <a:ln w="12700">
            <a:solidFill>
              <a:srgbClr val="FF7E6B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9400032" y="45720"/>
            <a:ext cx="2743200" cy="2743200"/>
          </a:xfrm>
          <a:prstGeom prst="ellipse">
            <a:avLst/>
          </a:prstGeom>
          <a:solidFill>
            <a:srgbClr val="A8DADC">
              <a:alpha val="90000"/>
            </a:srgbClr>
          </a:solidFill>
          <a:ln w="12700">
            <a:solidFill>
              <a:srgbClr val="A8DAD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40680" y="841248"/>
            <a:ext cx="1143000" cy="11430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856232" y="2194560"/>
            <a:ext cx="85039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Here’s to a brilliant year!</a:t>
            </a:r>
            <a:endParaRPr lang="en-US" sz="3400" dirty="0"/>
          </a:p>
        </p:txBody>
      </p:sp>
      <p:sp>
        <p:nvSpPr>
          <p:cNvPr id="6" name="Text 3"/>
          <p:cNvSpPr/>
          <p:nvPr/>
        </p:nvSpPr>
        <p:spPr>
          <a:xfrm>
            <a:off x="2084832" y="2999232"/>
            <a:ext cx="8046720" cy="11338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E6EDF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Thank you for helping children arrive ready, feel supported and enjoy learning every day. </a:t>
            </a:r>
          </a:p>
          <a:p>
            <a:pPr marL="0" indent="0" algn="ctr">
              <a:buNone/>
            </a:pPr>
            <a:endParaRPr lang="en-US" sz="1800" dirty="0">
              <a:solidFill>
                <a:srgbClr val="E6EDF5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E6EDF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Please pop a pair of wellies on the fence in the Year 3 area to allow your child </a:t>
            </a:r>
          </a:p>
          <a:p>
            <a:pPr marL="0" indent="0" algn="ctr">
              <a:buNone/>
            </a:pPr>
            <a:r>
              <a:rPr lang="en-US" sz="1800" dirty="0">
                <a:solidFill>
                  <a:srgbClr val="E6EDF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 enjoy the school field throughout the year.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3822192" y="4251960"/>
            <a:ext cx="4535424" cy="3474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31920" y="4334256"/>
            <a:ext cx="164592" cy="16459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4142232" y="4251960"/>
            <a:ext cx="41148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23A5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Read • practise • talk • create • celebrate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2487168" y="5074920"/>
            <a:ext cx="72237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dirty="0">
                <a:solidFill>
                  <a:srgbClr val="DCE6F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For clubs, attendance queries or general school-office matters, please contact the office.</a:t>
            </a:r>
            <a:endParaRPr lang="en-US" sz="1350" dirty="0"/>
          </a:p>
        </p:txBody>
      </p:sp>
      <p:pic>
        <p:nvPicPr>
          <p:cNvPr id="11" name="Image 2" descr="/mnt/data/class3_twinkle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6920" y="4480560"/>
            <a:ext cx="1152144" cy="1152144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9CA3AF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7ABF46545BCB4F804100957BF8F822" ma:contentTypeVersion="18" ma:contentTypeDescription="Create a new document." ma:contentTypeScope="" ma:versionID="d021e5efe3c177b59004b630b2e1a380">
  <xsd:schema xmlns:xsd="http://www.w3.org/2001/XMLSchema" xmlns:xs="http://www.w3.org/2001/XMLSchema" xmlns:p="http://schemas.microsoft.com/office/2006/metadata/properties" xmlns:ns2="8edf3649-6fea-490b-ada3-070b96359fd6" xmlns:ns3="c8f5ab8c-eb4a-4a7e-8534-0a876cef743f" targetNamespace="http://schemas.microsoft.com/office/2006/metadata/properties" ma:root="true" ma:fieldsID="212705001e3470d1d0826efbdc5a34ed" ns2:_="" ns3:_="">
    <xsd:import namespace="8edf3649-6fea-490b-ada3-070b96359fd6"/>
    <xsd:import namespace="c8f5ab8c-eb4a-4a7e-8534-0a876cef7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f3649-6fea-490b-ada3-070b96359f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bc0b729-f8ed-4e40-8e8e-9c954a5162d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f5ab8c-eb4a-4a7e-8534-0a876cef743f" elementFormDefault="qualified">
    <xsd:import namespace="http://schemas.microsoft.com/office/2006/documentManagement/types"/>
    <xsd:import namespace="http://schemas.microsoft.com/office/infopath/2007/PartnerControls"/>
    <xsd:element name="TaxCatchAll" ma:index="11" nillable="true" ma:displayName="Taxonomy Catch All Column" ma:hidden="true" ma:list="{97182ba2-d5db-4457-899f-2b6965aeda3a}" ma:internalName="TaxCatchAll" ma:showField="CatchAllData" ma:web="c8f5ab8c-eb4a-4a7e-8534-0a876cef743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df3649-6fea-490b-ada3-070b96359fd6">
      <Terms xmlns="http://schemas.microsoft.com/office/infopath/2007/PartnerControls"/>
    </lcf76f155ced4ddcb4097134ff3c332f>
    <TaxCatchAll xmlns="c8f5ab8c-eb4a-4a7e-8534-0a876cef743f" xsi:nil="true"/>
  </documentManagement>
</p:properties>
</file>

<file path=customXml/itemProps1.xml><?xml version="1.0" encoding="utf-8"?>
<ds:datastoreItem xmlns:ds="http://schemas.openxmlformats.org/officeDocument/2006/customXml" ds:itemID="{61E70502-504E-4120-8D65-0AF607C808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df3649-6fea-490b-ada3-070b96359fd6"/>
    <ds:schemaRef ds:uri="c8f5ab8c-eb4a-4a7e-8534-0a876cef7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7A6597-6E0D-4B70-9E20-84DE9AAC02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8B37B34-DECC-4554-8E9F-2E6D239D480D}">
  <ds:schemaRefs>
    <ds:schemaRef ds:uri="http://schemas.microsoft.com/office/2006/metadata/properties"/>
    <ds:schemaRef ds:uri="http://schemas.microsoft.com/office/infopath/2007/PartnerControls"/>
    <ds:schemaRef ds:uri="8edf3649-6fea-490b-ada3-070b96359fd6"/>
    <ds:schemaRef ds:uri="c8f5ab8c-eb4a-4a7e-8534-0a876cef743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1204</Words>
  <Application>Microsoft Office PowerPoint</Application>
  <PresentationFormat>Widescreen</PresentationFormat>
  <Paragraphs>204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Aptos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3 Information 2026-27</dc:title>
  <dc:subject>Class 3 Information 2026-27</dc:subject>
  <dc:creator>OpenAI</dc:creator>
  <cp:lastModifiedBy>Fiona Christmas</cp:lastModifiedBy>
  <cp:revision>2</cp:revision>
  <dcterms:created xsi:type="dcterms:W3CDTF">2026-09-05T15:42:19Z</dcterms:created>
  <dcterms:modified xsi:type="dcterms:W3CDTF">2026-09-08T07:02:19Z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0x0101009F7ABF46545BCB4F804100957BF8F822</vt:lpwstr>
  </property>
  <property fmtid="{D5CDD505-2E9C-101B-9397-08002B2CF9AE}" pid="3" name="MediaServiceImageTags">
    <vt:lpwstr/>
  </property>
</Properties>
</file>