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0" r:id="rId4"/>
  </p:sldMasterIdLst>
  <p:sldIdLst>
    <p:sldId id="256" r:id="rId5"/>
    <p:sldId id="257" r:id="rId6"/>
    <p:sldId id="258" r:id="rId7"/>
    <p:sldId id="278" r:id="rId8"/>
    <p:sldId id="279" r:id="rId9"/>
    <p:sldId id="260" r:id="rId10"/>
    <p:sldId id="261" r:id="rId11"/>
    <p:sldId id="266" r:id="rId12"/>
    <p:sldId id="276" r:id="rId13"/>
    <p:sldId id="262" r:id="rId14"/>
    <p:sldId id="280" r:id="rId15"/>
    <p:sldId id="264" r:id="rId16"/>
    <p:sldId id="263" r:id="rId1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62" d="100"/>
          <a:sy n="62" d="100"/>
        </p:scale>
        <p:origin x="461" y="4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rry Jones" userId="959a7acc-2865-4557-9953-12dc969cbe72" providerId="ADAL" clId="{00258100-9C7F-453B-A56E-68026D5B7D52}"/>
    <pc:docChg chg="undo custSel addSld delSld modSld">
      <pc:chgData name="Kerry Jones" userId="959a7acc-2865-4557-9953-12dc969cbe72" providerId="ADAL" clId="{00258100-9C7F-453B-A56E-68026D5B7D52}" dt="2025-08-24T15:06:53.556" v="1036" actId="20577"/>
      <pc:docMkLst>
        <pc:docMk/>
      </pc:docMkLst>
      <pc:sldChg chg="addSp delSp modSp mod setBg">
        <pc:chgData name="Kerry Jones" userId="959a7acc-2865-4557-9953-12dc969cbe72" providerId="ADAL" clId="{00258100-9C7F-453B-A56E-68026D5B7D52}" dt="2025-08-06T11:11:19.172" v="681" actId="14100"/>
        <pc:sldMkLst>
          <pc:docMk/>
          <pc:sldMk cId="3132650101" sldId="258"/>
        </pc:sldMkLst>
      </pc:sldChg>
      <pc:sldChg chg="addSp modSp mod setBg">
        <pc:chgData name="Kerry Jones" userId="959a7acc-2865-4557-9953-12dc969cbe72" providerId="ADAL" clId="{00258100-9C7F-453B-A56E-68026D5B7D52}" dt="2025-08-06T11:22:24.220" v="738" actId="1076"/>
        <pc:sldMkLst>
          <pc:docMk/>
          <pc:sldMk cId="510722534" sldId="260"/>
        </pc:sldMkLst>
      </pc:sldChg>
      <pc:sldChg chg="addSp modSp mod">
        <pc:chgData name="Kerry Jones" userId="959a7acc-2865-4557-9953-12dc969cbe72" providerId="ADAL" clId="{00258100-9C7F-453B-A56E-68026D5B7D52}" dt="2025-08-06T11:24:00.725" v="747" actId="1076"/>
        <pc:sldMkLst>
          <pc:docMk/>
          <pc:sldMk cId="2275752940" sldId="261"/>
        </pc:sldMkLst>
      </pc:sldChg>
      <pc:sldChg chg="addSp modSp mod setBg">
        <pc:chgData name="Kerry Jones" userId="959a7acc-2865-4557-9953-12dc969cbe72" providerId="ADAL" clId="{00258100-9C7F-453B-A56E-68026D5B7D52}" dt="2025-08-06T11:25:46.074" v="751" actId="26606"/>
        <pc:sldMkLst>
          <pc:docMk/>
          <pc:sldMk cId="2428497369" sldId="262"/>
        </pc:sldMkLst>
      </pc:sldChg>
      <pc:sldChg chg="modSp mod">
        <pc:chgData name="Kerry Jones" userId="959a7acc-2865-4557-9953-12dc969cbe72" providerId="ADAL" clId="{00258100-9C7F-453B-A56E-68026D5B7D52}" dt="2025-08-06T11:06:18.751" v="504" actId="207"/>
        <pc:sldMkLst>
          <pc:docMk/>
          <pc:sldMk cId="3826827369" sldId="264"/>
        </pc:sldMkLst>
      </pc:sldChg>
      <pc:sldChg chg="addSp delSp modSp mod">
        <pc:chgData name="Kerry Jones" userId="959a7acc-2865-4557-9953-12dc969cbe72" providerId="ADAL" clId="{00258100-9C7F-453B-A56E-68026D5B7D52}" dt="2025-08-24T14:48:33.690" v="923" actId="20577"/>
        <pc:sldMkLst>
          <pc:docMk/>
          <pc:sldMk cId="452139488" sldId="279"/>
        </pc:sldMkLst>
        <pc:spChg chg="add del mod">
          <ac:chgData name="Kerry Jones" userId="959a7acc-2865-4557-9953-12dc969cbe72" providerId="ADAL" clId="{00258100-9C7F-453B-A56E-68026D5B7D52}" dt="2025-08-24T14:48:33.690" v="923" actId="20577"/>
          <ac:spMkLst>
            <pc:docMk/>
            <pc:sldMk cId="452139488" sldId="279"/>
            <ac:spMk id="3" creationId="{00000000-0000-0000-0000-000000000000}"/>
          </ac:spMkLst>
        </pc:spChg>
      </pc:sldChg>
      <pc:sldChg chg="modSp new mod">
        <pc:chgData name="Kerry Jones" userId="959a7acc-2865-4557-9953-12dc969cbe72" providerId="ADAL" clId="{00258100-9C7F-453B-A56E-68026D5B7D52}" dt="2025-08-24T15:06:53.556" v="1036" actId="20577"/>
        <pc:sldMkLst>
          <pc:docMk/>
          <pc:sldMk cId="479036976" sldId="280"/>
        </pc:sldMkLst>
        <pc:spChg chg="mod">
          <ac:chgData name="Kerry Jones" userId="959a7acc-2865-4557-9953-12dc969cbe72" providerId="ADAL" clId="{00258100-9C7F-453B-A56E-68026D5B7D52}" dt="2025-08-24T15:06:53.556" v="1036" actId="20577"/>
          <ac:spMkLst>
            <pc:docMk/>
            <pc:sldMk cId="479036976" sldId="280"/>
            <ac:spMk id="3" creationId="{F47BB101-9BBC-3FA4-1528-A16FBE17287C}"/>
          </ac:spMkLst>
        </pc:spChg>
      </pc:sldChg>
      <pc:sldChg chg="delSp modSp del mod">
        <pc:chgData name="Kerry Jones" userId="959a7acc-2865-4557-9953-12dc969cbe72" providerId="ADAL" clId="{00258100-9C7F-453B-A56E-68026D5B7D52}" dt="2025-08-06T10:51:27.973" v="399" actId="47"/>
        <pc:sldMkLst>
          <pc:docMk/>
          <pc:sldMk cId="1195801879" sldId="280"/>
        </pc:sldMkLst>
      </pc:sldChg>
    </pc:docChg>
  </pc:docChgLst>
  <pc:docChgLst>
    <pc:chgData name="Kerry Jones" userId="959a7acc-2865-4557-9953-12dc969cbe72" providerId="ADAL" clId="{AA020CB3-A5BD-48B6-888C-2187DBDD55FB}"/>
    <pc:docChg chg="custSel addSld modSld">
      <pc:chgData name="Kerry Jones" userId="959a7acc-2865-4557-9953-12dc969cbe72" providerId="ADAL" clId="{AA020CB3-A5BD-48B6-888C-2187DBDD55FB}" dt="2024-09-16T17:59:18.480" v="100" actId="1076"/>
      <pc:docMkLst>
        <pc:docMk/>
      </pc:docMkLst>
      <pc:sldChg chg="modSp mod">
        <pc:chgData name="Kerry Jones" userId="959a7acc-2865-4557-9953-12dc969cbe72" providerId="ADAL" clId="{AA020CB3-A5BD-48B6-888C-2187DBDD55FB}" dt="2024-09-16T17:57:56.864" v="98" actId="20577"/>
        <pc:sldMkLst>
          <pc:docMk/>
          <pc:sldMk cId="2275752940" sldId="261"/>
        </pc:sldMkLst>
      </pc:sldChg>
      <pc:sldChg chg="addSp delSp modSp new mod setBg">
        <pc:chgData name="Kerry Jones" userId="959a7acc-2865-4557-9953-12dc969cbe72" providerId="ADAL" clId="{AA020CB3-A5BD-48B6-888C-2187DBDD55FB}" dt="2024-09-16T17:59:18.480" v="100" actId="1076"/>
        <pc:sldMkLst>
          <pc:docMk/>
          <pc:sldMk cId="1195801879" sldId="280"/>
        </pc:sldMkLst>
      </pc:sldChg>
    </pc:docChg>
  </pc:docChgLst>
  <pc:docChgLst>
    <pc:chgData name="Kerry Jones" userId="959a7acc-2865-4557-9953-12dc969cbe72" providerId="ADAL" clId="{8C501815-2523-4102-822D-EF17AEA32177}"/>
    <pc:docChg chg="custSel modSld">
      <pc:chgData name="Kerry Jones" userId="959a7acc-2865-4557-9953-12dc969cbe72" providerId="ADAL" clId="{8C501815-2523-4102-822D-EF17AEA32177}" dt="2025-09-11T07:03:15.899" v="85" actId="20577"/>
      <pc:docMkLst>
        <pc:docMk/>
      </pc:docMkLst>
      <pc:sldChg chg="modSp mod">
        <pc:chgData name="Kerry Jones" userId="959a7acc-2865-4557-9953-12dc969cbe72" providerId="ADAL" clId="{8C501815-2523-4102-822D-EF17AEA32177}" dt="2025-09-10T14:34:50.267" v="37" actId="20577"/>
        <pc:sldMkLst>
          <pc:docMk/>
          <pc:sldMk cId="563504578" sldId="257"/>
        </pc:sldMkLst>
        <pc:spChg chg="mod">
          <ac:chgData name="Kerry Jones" userId="959a7acc-2865-4557-9953-12dc969cbe72" providerId="ADAL" clId="{8C501815-2523-4102-822D-EF17AEA32177}" dt="2025-09-10T14:34:50.267" v="37" actId="20577"/>
          <ac:spMkLst>
            <pc:docMk/>
            <pc:sldMk cId="563504578" sldId="257"/>
            <ac:spMk id="3" creationId="{00000000-0000-0000-0000-000000000000}"/>
          </ac:spMkLst>
        </pc:spChg>
      </pc:sldChg>
      <pc:sldChg chg="modSp mod">
        <pc:chgData name="Kerry Jones" userId="959a7acc-2865-4557-9953-12dc969cbe72" providerId="ADAL" clId="{8C501815-2523-4102-822D-EF17AEA32177}" dt="2025-09-11T07:03:02.147" v="70" actId="5793"/>
        <pc:sldMkLst>
          <pc:docMk/>
          <pc:sldMk cId="3132650101" sldId="258"/>
        </pc:sldMkLst>
        <pc:spChg chg="mod">
          <ac:chgData name="Kerry Jones" userId="959a7acc-2865-4557-9953-12dc969cbe72" providerId="ADAL" clId="{8C501815-2523-4102-822D-EF17AEA32177}" dt="2025-09-11T07:03:02.147" v="70" actId="5793"/>
          <ac:spMkLst>
            <pc:docMk/>
            <pc:sldMk cId="3132650101" sldId="258"/>
            <ac:spMk id="3" creationId="{00000000-0000-0000-0000-000000000000}"/>
          </ac:spMkLst>
        </pc:spChg>
      </pc:sldChg>
      <pc:sldChg chg="modSp mod">
        <pc:chgData name="Kerry Jones" userId="959a7acc-2865-4557-9953-12dc969cbe72" providerId="ADAL" clId="{8C501815-2523-4102-822D-EF17AEA32177}" dt="2025-09-11T07:03:15.899" v="85" actId="20577"/>
        <pc:sldMkLst>
          <pc:docMk/>
          <pc:sldMk cId="479036976" sldId="280"/>
        </pc:sldMkLst>
        <pc:spChg chg="mod">
          <ac:chgData name="Kerry Jones" userId="959a7acc-2865-4557-9953-12dc969cbe72" providerId="ADAL" clId="{8C501815-2523-4102-822D-EF17AEA32177}" dt="2025-09-11T07:03:15.899" v="85" actId="20577"/>
          <ac:spMkLst>
            <pc:docMk/>
            <pc:sldMk cId="479036976" sldId="280"/>
            <ac:spMk id="3" creationId="{F47BB101-9BBC-3FA4-1528-A16FBE17287C}"/>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26308266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39636942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1615083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40970089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29078525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27378386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1745678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24620507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F8982419-9209-46AB-95AD-3E4F7431ADEF}" type="slidenum">
              <a:rPr lang="en-GB" smtClean="0"/>
              <a:t>‹#›</a:t>
            </a:fld>
            <a:endParaRPr lang="en-GB" dirty="0"/>
          </a:p>
        </p:txBody>
      </p:sp>
      <p:sp>
        <p:nvSpPr>
          <p:cNvPr id="5" name="Date Placeholder 4"/>
          <p:cNvSpPr>
            <a:spLocks noGrp="1"/>
          </p:cNvSpPr>
          <p:nvPr>
            <p:ph type="dt" sz="half" idx="10"/>
          </p:nvPr>
        </p:nvSpPr>
        <p:spPr/>
        <p:txBody>
          <a:bodyPr/>
          <a:lstStyle/>
          <a:p>
            <a:fld id="{2D10200C-74CF-4BF0-AF08-373657452413}" type="datetimeFigureOut">
              <a:rPr lang="en-GB" smtClean="0"/>
              <a:t>10/09/2025</a:t>
            </a:fld>
            <a:endParaRPr lang="en-GB" dirty="0"/>
          </a:p>
        </p:txBody>
      </p:sp>
    </p:spTree>
    <p:extLst>
      <p:ext uri="{BB962C8B-B14F-4D97-AF65-F5344CB8AC3E}">
        <p14:creationId xmlns:p14="http://schemas.microsoft.com/office/powerpoint/2010/main" val="2004624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41398033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1716892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37200987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31648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11197370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396882908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D10200C-74CF-4BF0-AF08-373657452413}" type="datetimeFigureOut">
              <a:rPr lang="en-GB" smtClean="0"/>
              <a:t>10/09/2025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F8982419-9209-46AB-95AD-3E4F7431ADEF}" type="slidenum">
              <a:rPr lang="en-GB" smtClean="0"/>
              <a:t>‹#›</a:t>
            </a:fld>
            <a:endParaRPr lang="en-GB" dirty="0"/>
          </a:p>
        </p:txBody>
      </p:sp>
    </p:spTree>
    <p:extLst>
      <p:ext uri="{BB962C8B-B14F-4D97-AF65-F5344CB8AC3E}">
        <p14:creationId xmlns:p14="http://schemas.microsoft.com/office/powerpoint/2010/main" val="1220722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D10200C-74CF-4BF0-AF08-373657452413}" type="datetimeFigureOut">
              <a:rPr lang="en-GB" smtClean="0"/>
              <a:t>10/09/2025</a:t>
            </a:fld>
            <a:endParaRPr lang="en-GB"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8982419-9209-46AB-95AD-3E4F7431ADEF}" type="slidenum">
              <a:rPr lang="en-GB" smtClean="0"/>
              <a:t>‹#›</a:t>
            </a:fld>
            <a:endParaRPr lang="en-GB" dirty="0"/>
          </a:p>
        </p:txBody>
      </p:sp>
    </p:spTree>
    <p:extLst>
      <p:ext uri="{BB962C8B-B14F-4D97-AF65-F5344CB8AC3E}">
        <p14:creationId xmlns:p14="http://schemas.microsoft.com/office/powerpoint/2010/main" val="2902279736"/>
      </p:ext>
    </p:extLst>
  </p:cSld>
  <p:clrMap bg1="lt1" tx1="dk1" bg2="lt2" tx2="dk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 id="2147483772" r:id="rId12"/>
    <p:sldLayoutId id="2147483773" r:id="rId13"/>
    <p:sldLayoutId id="2147483774" r:id="rId14"/>
    <p:sldLayoutId id="2147483775" r:id="rId15"/>
    <p:sldLayoutId id="21474837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class5@kemsing.kent.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Welcome to Year 5</a:t>
            </a:r>
          </a:p>
        </p:txBody>
      </p:sp>
      <p:sp>
        <p:nvSpPr>
          <p:cNvPr id="3" name="Subtitle 2"/>
          <p:cNvSpPr>
            <a:spLocks noGrp="1"/>
          </p:cNvSpPr>
          <p:nvPr>
            <p:ph type="subTitle" idx="1"/>
          </p:nvPr>
        </p:nvSpPr>
        <p:spPr>
          <a:xfrm>
            <a:off x="1507067" y="4050836"/>
            <a:ext cx="7766936" cy="2549992"/>
          </a:xfrm>
        </p:spPr>
        <p:txBody>
          <a:bodyPr>
            <a:normAutofit/>
          </a:bodyPr>
          <a:lstStyle/>
          <a:p>
            <a:r>
              <a:rPr lang="en-GB" sz="3200" dirty="0"/>
              <a:t>Teacher: Mrs K. Jones</a:t>
            </a:r>
          </a:p>
          <a:p>
            <a:endParaRPr lang="en-GB" sz="3200" dirty="0"/>
          </a:p>
          <a:p>
            <a:r>
              <a:rPr lang="en-GB" sz="3200" dirty="0"/>
              <a:t>Teaching Assistant: Mrs J. Falcon-Uff</a:t>
            </a:r>
          </a:p>
        </p:txBody>
      </p:sp>
      <p:pic>
        <p:nvPicPr>
          <p:cNvPr id="1032" name="Picture 8" descr="welcome - PowerLanguage">
            <a:extLst>
              <a:ext uri="{FF2B5EF4-FFF2-40B4-BE49-F238E27FC236}">
                <a16:creationId xmlns:a16="http://schemas.microsoft.com/office/drawing/2014/main" id="{709069D0-F4F6-BA52-5CEF-615B4C28D80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77341" y="-38905"/>
            <a:ext cx="6996662" cy="3011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8203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bit about us…</a:t>
            </a:r>
          </a:p>
        </p:txBody>
      </p:sp>
      <p:sp>
        <p:nvSpPr>
          <p:cNvPr id="3" name="Content Placeholder 2"/>
          <p:cNvSpPr>
            <a:spLocks noGrp="1"/>
          </p:cNvSpPr>
          <p:nvPr>
            <p:ph idx="1"/>
          </p:nvPr>
        </p:nvSpPr>
        <p:spPr/>
        <p:txBody>
          <a:bodyPr vert="horz" lIns="91440" tIns="45720" rIns="91440" bIns="45720" rtlCol="0" anchor="t">
            <a:normAutofit/>
          </a:bodyPr>
          <a:lstStyle/>
          <a:p>
            <a:r>
              <a:rPr lang="en-GB" sz="3200" dirty="0"/>
              <a:t>Mrs Jones</a:t>
            </a:r>
          </a:p>
          <a:p>
            <a:endParaRPr lang="en-GB" sz="3200" dirty="0"/>
          </a:p>
          <a:p>
            <a:endParaRPr lang="en-GB" sz="3200" dirty="0"/>
          </a:p>
          <a:p>
            <a:r>
              <a:rPr lang="en-GB" sz="3200" dirty="0"/>
              <a:t>Mrs Falcon-Uff - Teaching Assistant</a:t>
            </a:r>
          </a:p>
          <a:p>
            <a:endParaRPr lang="en-GB" sz="3200" dirty="0"/>
          </a:p>
          <a:p>
            <a:endParaRPr lang="en-GB" sz="3200" dirty="0"/>
          </a:p>
        </p:txBody>
      </p:sp>
    </p:spTree>
    <p:extLst>
      <p:ext uri="{BB962C8B-B14F-4D97-AF65-F5344CB8AC3E}">
        <p14:creationId xmlns:p14="http://schemas.microsoft.com/office/powerpoint/2010/main" val="5635045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Routines </a:t>
            </a:r>
          </a:p>
        </p:txBody>
      </p:sp>
      <p:sp>
        <p:nvSpPr>
          <p:cNvPr id="3" name="Content Placeholder 2"/>
          <p:cNvSpPr>
            <a:spLocks noGrp="1"/>
          </p:cNvSpPr>
          <p:nvPr>
            <p:ph idx="1"/>
          </p:nvPr>
        </p:nvSpPr>
        <p:spPr>
          <a:xfrm>
            <a:off x="677334" y="1355834"/>
            <a:ext cx="9952566" cy="5330715"/>
          </a:xfrm>
        </p:spPr>
        <p:txBody>
          <a:bodyPr vert="horz" lIns="91440" tIns="45720" rIns="91440" bIns="45720" rtlCol="0" anchor="t">
            <a:normAutofit fontScale="92500" lnSpcReduction="20000"/>
          </a:bodyPr>
          <a:lstStyle/>
          <a:p>
            <a:r>
              <a:rPr lang="en-GB" sz="2000" dirty="0"/>
              <a:t>8:35am		Coming into school is a trickle entry, children 											can come in from 8:35am and the doors close at 8:45am.  								The earlier the better as we complete early morning reading and 						learning during this time!</a:t>
            </a:r>
          </a:p>
          <a:p>
            <a:r>
              <a:rPr lang="en-GB" sz="2000" dirty="0"/>
              <a:t>Water		Sports top bottles please. Water bottles are kept in the water bottle 					area. The children have access to this throughout the day.</a:t>
            </a:r>
          </a:p>
          <a:p>
            <a:pPr marL="0" indent="0">
              <a:buNone/>
            </a:pPr>
            <a:br>
              <a:rPr lang="en-GB" sz="2000" dirty="0"/>
            </a:br>
            <a:r>
              <a:rPr lang="en-GB" sz="2000" dirty="0"/>
              <a:t>				</a:t>
            </a:r>
          </a:p>
          <a:p>
            <a:r>
              <a:rPr lang="en-GB" sz="2000" dirty="0"/>
              <a:t>Book Bags	Reading Record and Pupil Planners must be brought in every morning 					and taken home every evening. </a:t>
            </a:r>
          </a:p>
          <a:p>
            <a:endParaRPr lang="en-GB" sz="2000" dirty="0"/>
          </a:p>
          <a:p>
            <a:r>
              <a:rPr lang="en-GB" sz="2000" dirty="0"/>
              <a:t>Wellingtons	Please could all children have a named pair of wellingtons to store at 					school as we plan to use the school field as much as possible.</a:t>
            </a:r>
          </a:p>
          <a:p>
            <a:pPr marL="0" indent="0">
              <a:buNone/>
            </a:pPr>
            <a:r>
              <a:rPr lang="en-GB" sz="2000" dirty="0"/>
              <a:t>				</a:t>
            </a:r>
          </a:p>
          <a:p>
            <a:pPr marL="0" indent="0">
              <a:buNone/>
            </a:pPr>
            <a:br>
              <a:rPr lang="en-GB" sz="2000" dirty="0"/>
            </a:br>
            <a:r>
              <a:rPr lang="en-GB" sz="2000" dirty="0"/>
              <a:t>			</a:t>
            </a:r>
            <a:r>
              <a:rPr lang="en-GB" sz="2000" i="1" dirty="0"/>
              <a:t>All home reading must be logged in the Reading Record daily. </a:t>
            </a:r>
          </a:p>
          <a:p>
            <a:pPr marL="0" indent="0" algn="ctr">
              <a:buNone/>
            </a:pPr>
            <a:r>
              <a:rPr lang="en-GB" sz="2000" i="1" dirty="0"/>
              <a:t> It can be a book of their choice or their school reading book.</a:t>
            </a:r>
          </a:p>
        </p:txBody>
      </p:sp>
      <p:pic>
        <p:nvPicPr>
          <p:cNvPr id="5" name="Picture 4">
            <a:extLst>
              <a:ext uri="{FF2B5EF4-FFF2-40B4-BE49-F238E27FC236}">
                <a16:creationId xmlns:a16="http://schemas.microsoft.com/office/drawing/2014/main" id="{F4F47CAE-2C44-4F96-E49F-67F280947BED}"/>
              </a:ext>
            </a:extLst>
          </p:cNvPr>
          <p:cNvPicPr>
            <a:picLocks noChangeAspect="1"/>
          </p:cNvPicPr>
          <p:nvPr/>
        </p:nvPicPr>
        <p:blipFill>
          <a:blip r:embed="rId2"/>
          <a:stretch>
            <a:fillRect/>
          </a:stretch>
        </p:blipFill>
        <p:spPr>
          <a:xfrm>
            <a:off x="9926407" y="123602"/>
            <a:ext cx="1802326" cy="1806798"/>
          </a:xfrm>
          <a:prstGeom prst="rect">
            <a:avLst/>
          </a:prstGeom>
        </p:spPr>
      </p:pic>
      <p:pic>
        <p:nvPicPr>
          <p:cNvPr id="2054" name="Picture 6" descr="reading books">
            <a:extLst>
              <a:ext uri="{FF2B5EF4-FFF2-40B4-BE49-F238E27FC236}">
                <a16:creationId xmlns:a16="http://schemas.microsoft.com/office/drawing/2014/main" id="{A4DC8E2F-4454-1CFD-C013-646A21CD65E8}"/>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274177" y="4359165"/>
            <a:ext cx="181028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26501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 Autumn Term 1 </a:t>
            </a:r>
          </a:p>
        </p:txBody>
      </p:sp>
      <p:sp>
        <p:nvSpPr>
          <p:cNvPr id="6" name="Content Placeholder 5">
            <a:extLst>
              <a:ext uri="{FF2B5EF4-FFF2-40B4-BE49-F238E27FC236}">
                <a16:creationId xmlns:a16="http://schemas.microsoft.com/office/drawing/2014/main" id="{AAA58DE1-20AD-32A3-45EA-853C0EA98FB9}"/>
              </a:ext>
            </a:extLst>
          </p:cNvPr>
          <p:cNvSpPr>
            <a:spLocks noGrp="1"/>
          </p:cNvSpPr>
          <p:nvPr>
            <p:ph idx="1"/>
          </p:nvPr>
        </p:nvSpPr>
        <p:spPr>
          <a:xfrm>
            <a:off x="677334" y="1270000"/>
            <a:ext cx="8365066" cy="2005011"/>
          </a:xfrm>
        </p:spPr>
        <p:txBody>
          <a:bodyPr/>
          <a:lstStyle/>
          <a:p>
            <a:r>
              <a:rPr lang="en-GB" dirty="0">
                <a:solidFill>
                  <a:schemeClr val="accent2">
                    <a:lumMod val="75000"/>
                  </a:schemeClr>
                </a:solidFill>
              </a:rPr>
              <a:t>ENGLISH</a:t>
            </a:r>
          </a:p>
          <a:p>
            <a:pPr marL="0" indent="0">
              <a:buNone/>
            </a:pPr>
            <a:r>
              <a:rPr lang="en-GB" dirty="0"/>
              <a:t>Our Reading and Writing texts for Term 1.</a:t>
            </a:r>
          </a:p>
        </p:txBody>
      </p:sp>
      <p:pic>
        <p:nvPicPr>
          <p:cNvPr id="8" name="Picture 7">
            <a:extLst>
              <a:ext uri="{FF2B5EF4-FFF2-40B4-BE49-F238E27FC236}">
                <a16:creationId xmlns:a16="http://schemas.microsoft.com/office/drawing/2014/main" id="{E7B4EE91-834D-763B-46A5-185E46B9B803}"/>
              </a:ext>
            </a:extLst>
          </p:cNvPr>
          <p:cNvPicPr>
            <a:picLocks noChangeAspect="1"/>
          </p:cNvPicPr>
          <p:nvPr/>
        </p:nvPicPr>
        <p:blipFill>
          <a:blip r:embed="rId2"/>
          <a:stretch>
            <a:fillRect/>
          </a:stretch>
        </p:blipFill>
        <p:spPr>
          <a:xfrm>
            <a:off x="1484713" y="2635623"/>
            <a:ext cx="3186495" cy="4136315"/>
          </a:xfrm>
          <a:prstGeom prst="rect">
            <a:avLst/>
          </a:prstGeom>
        </p:spPr>
      </p:pic>
      <p:pic>
        <p:nvPicPr>
          <p:cNvPr id="10" name="Picture 9">
            <a:extLst>
              <a:ext uri="{FF2B5EF4-FFF2-40B4-BE49-F238E27FC236}">
                <a16:creationId xmlns:a16="http://schemas.microsoft.com/office/drawing/2014/main" id="{3F0F1297-907B-464A-E0B3-164433214462}"/>
              </a:ext>
            </a:extLst>
          </p:cNvPr>
          <p:cNvPicPr>
            <a:picLocks noChangeAspect="1"/>
          </p:cNvPicPr>
          <p:nvPr/>
        </p:nvPicPr>
        <p:blipFill>
          <a:blip r:embed="rId3"/>
          <a:stretch>
            <a:fillRect/>
          </a:stretch>
        </p:blipFill>
        <p:spPr>
          <a:xfrm>
            <a:off x="5478587" y="2531927"/>
            <a:ext cx="2776893" cy="4231194"/>
          </a:xfrm>
          <a:prstGeom prst="rect">
            <a:avLst/>
          </a:prstGeom>
        </p:spPr>
      </p:pic>
    </p:spTree>
    <p:extLst>
      <p:ext uri="{BB962C8B-B14F-4D97-AF65-F5344CB8AC3E}">
        <p14:creationId xmlns:p14="http://schemas.microsoft.com/office/powerpoint/2010/main" val="22592475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Curriculum Autumn Term 1 </a:t>
            </a:r>
          </a:p>
        </p:txBody>
      </p:sp>
      <p:sp>
        <p:nvSpPr>
          <p:cNvPr id="3" name="Content Placeholder 2"/>
          <p:cNvSpPr>
            <a:spLocks noGrp="1"/>
          </p:cNvSpPr>
          <p:nvPr>
            <p:ph idx="1"/>
          </p:nvPr>
        </p:nvSpPr>
        <p:spPr>
          <a:xfrm>
            <a:off x="677333" y="234778"/>
            <a:ext cx="10938017" cy="6301945"/>
          </a:xfrm>
        </p:spPr>
        <p:txBody>
          <a:bodyPr vert="horz" lIns="91440" tIns="45720" rIns="91440" bIns="45720" rtlCol="0" anchor="t">
            <a:noAutofit/>
          </a:bodyPr>
          <a:lstStyle/>
          <a:p>
            <a:pPr marL="0" indent="0">
              <a:buNone/>
            </a:pPr>
            <a:endParaRPr lang="en-GB" i="1" dirty="0"/>
          </a:p>
          <a:p>
            <a:pPr marL="0" indent="0">
              <a:buNone/>
            </a:pPr>
            <a:endParaRPr lang="en-GB" i="1" dirty="0"/>
          </a:p>
          <a:p>
            <a:endParaRPr lang="en-GB" dirty="0">
              <a:solidFill>
                <a:schemeClr val="accent2">
                  <a:lumMod val="75000"/>
                </a:schemeClr>
              </a:solidFill>
              <a:latin typeface="Calibri" panose="020F0502020204030204" pitchFamily="34" charset="0"/>
              <a:cs typeface="Calibri" panose="020F0502020204030204" pitchFamily="34" charset="0"/>
            </a:endParaRPr>
          </a:p>
          <a:p>
            <a:r>
              <a:rPr lang="en-GB" dirty="0">
                <a:solidFill>
                  <a:schemeClr val="accent2">
                    <a:lumMod val="75000"/>
                  </a:schemeClr>
                </a:solidFill>
                <a:latin typeface="Calibri" panose="020F0502020204030204" pitchFamily="34" charset="0"/>
                <a:cs typeface="Calibri" panose="020F0502020204030204" pitchFamily="34" charset="0"/>
              </a:rPr>
              <a:t>MATHS</a:t>
            </a:r>
          </a:p>
          <a:p>
            <a:pPr marL="0" indent="0">
              <a:buNone/>
            </a:pPr>
            <a:r>
              <a:rPr lang="en-GB" dirty="0">
                <a:latin typeface="Calibri" panose="020F0502020204030204" pitchFamily="34" charset="0"/>
                <a:cs typeface="Calibri" panose="020F0502020204030204" pitchFamily="34" charset="0"/>
              </a:rPr>
              <a:t>Place value and addition and subtraction.</a:t>
            </a:r>
          </a:p>
          <a:p>
            <a:pPr marL="0" indent="0">
              <a:buNone/>
            </a:pPr>
            <a:endParaRPr lang="en-GB" dirty="0">
              <a:latin typeface="Calibri" panose="020F0502020204030204" pitchFamily="34" charset="0"/>
              <a:cs typeface="Calibri" panose="020F0502020204030204" pitchFamily="34" charset="0"/>
            </a:endParaRPr>
          </a:p>
          <a:p>
            <a:r>
              <a:rPr lang="en-GB" dirty="0">
                <a:solidFill>
                  <a:schemeClr val="accent2">
                    <a:lumMod val="75000"/>
                  </a:schemeClr>
                </a:solidFill>
                <a:latin typeface="Calibri" panose="020F0502020204030204" pitchFamily="34" charset="0"/>
                <a:cs typeface="Calibri" panose="020F0502020204030204" pitchFamily="34" charset="0"/>
              </a:rPr>
              <a:t>HISTORY</a:t>
            </a:r>
          </a:p>
          <a:p>
            <a:pPr marL="0" indent="0">
              <a:buNone/>
            </a:pPr>
            <a:r>
              <a:rPr lang="en-GB" kern="1400" dirty="0">
                <a:ln>
                  <a:noFill/>
                </a:ln>
                <a:solidFill>
                  <a:srgbClr val="000000"/>
                </a:solidFill>
                <a:effectLst/>
                <a:latin typeface="Calibri" panose="020F0502020204030204" pitchFamily="34" charset="0"/>
                <a:cs typeface="Calibri" panose="020F0502020204030204" pitchFamily="34" charset="0"/>
              </a:rPr>
              <a:t>Comparing Henry VIII and Elizabeth I, children learn about the changing nature of monarchy. They examine how monarchs tried to control their public images using portraits and royal progresses. Using Tudor inventories to investigate whether people were rich or poor, children learn what life was like for people in Tudor times. </a:t>
            </a:r>
          </a:p>
          <a:p>
            <a:pPr marL="0" indent="0">
              <a:buNone/>
            </a:pPr>
            <a:r>
              <a:rPr lang="en-GB" kern="1400" dirty="0">
                <a:ln>
                  <a:noFill/>
                </a:ln>
                <a:solidFill>
                  <a:srgbClr val="000000"/>
                </a:solidFill>
                <a:effectLst/>
                <a:latin typeface="Calibri" panose="020F0502020204030204" pitchFamily="34" charset="0"/>
                <a:cs typeface="Calibri" panose="020F0502020204030204" pitchFamily="34" charset="0"/>
              </a:rPr>
              <a:t>Later in the term on Thursday October 2nd, we will visit Knole House and Park to take part in Tudor workshops including </a:t>
            </a:r>
            <a:r>
              <a:rPr lang="en-GB" kern="1400" dirty="0">
                <a:solidFill>
                  <a:srgbClr val="000000"/>
                </a:solidFill>
                <a:latin typeface="Calibri" panose="020F0502020204030204" pitchFamily="34" charset="0"/>
                <a:cs typeface="Calibri" panose="020F0502020204030204" pitchFamily="34" charset="0"/>
              </a:rPr>
              <a:t>italics</a:t>
            </a:r>
            <a:r>
              <a:rPr lang="en-GB" kern="1400" dirty="0">
                <a:ln>
                  <a:noFill/>
                </a:ln>
                <a:solidFill>
                  <a:srgbClr val="000000"/>
                </a:solidFill>
                <a:effectLst/>
                <a:latin typeface="Calibri" panose="020F0502020204030204" pitchFamily="34" charset="0"/>
                <a:cs typeface="Calibri" panose="020F0502020204030204" pitchFamily="34" charset="0"/>
              </a:rPr>
              <a:t>, costumes and artefact handling.</a:t>
            </a:r>
          </a:p>
          <a:p>
            <a:pPr marL="0" indent="0">
              <a:buNone/>
            </a:pPr>
            <a:endParaRPr lang="en-GB" dirty="0">
              <a:latin typeface="Calibri" panose="020F0502020204030204" pitchFamily="34" charset="0"/>
              <a:cs typeface="Calibri" panose="020F0502020204030204" pitchFamily="34" charset="0"/>
            </a:endParaRPr>
          </a:p>
          <a:p>
            <a:r>
              <a:rPr lang="en-GB" dirty="0">
                <a:solidFill>
                  <a:schemeClr val="accent2">
                    <a:lumMod val="75000"/>
                  </a:schemeClr>
                </a:solidFill>
                <a:latin typeface="Calibri" panose="020F0502020204030204" pitchFamily="34" charset="0"/>
                <a:cs typeface="Calibri" panose="020F0502020204030204" pitchFamily="34" charset="0"/>
              </a:rPr>
              <a:t>SCIENCE</a:t>
            </a:r>
          </a:p>
          <a:p>
            <a:pPr marL="0" indent="0">
              <a:buNone/>
            </a:pPr>
            <a:r>
              <a:rPr lang="en-GB" kern="1400" dirty="0">
                <a:ln>
                  <a:noFill/>
                </a:ln>
                <a:solidFill>
                  <a:schemeClr val="tx1"/>
                </a:solidFill>
                <a:effectLst/>
                <a:latin typeface="Calibri" panose="020F0502020204030204" pitchFamily="34" charset="0"/>
                <a:cs typeface="Calibri" panose="020F0502020204030204" pitchFamily="34" charset="0"/>
              </a:rPr>
              <a:t>The children will explore the Earth, Moon, Sun and solar system. They will use the idea of the Earth’s rotation to explain day and night and the apparent movement of the sun across the sky. Describe the movement of the Moon, relative to the Earth, and describe the Sun, Earth and Moon as approximately spherical bodies.</a:t>
            </a:r>
          </a:p>
          <a:p>
            <a:pPr marL="0" marR="0" indent="0" algn="l">
              <a:lnSpc>
                <a:spcPct val="119000"/>
              </a:lnSpc>
              <a:spcBef>
                <a:spcPts val="0"/>
              </a:spcBef>
              <a:spcAft>
                <a:spcPts val="600"/>
              </a:spcAft>
            </a:pPr>
            <a:endParaRPr lang="en-GB" kern="1400" dirty="0">
              <a:ln>
                <a:noFill/>
              </a:ln>
              <a:solidFill>
                <a:srgbClr val="000000"/>
              </a:solidFill>
              <a:effectLst/>
              <a:latin typeface="Calibri" panose="020F0502020204030204" pitchFamily="34" charset="0"/>
            </a:endParaRPr>
          </a:p>
          <a:p>
            <a:pPr marL="0" indent="0">
              <a:buNone/>
            </a:pPr>
            <a:endParaRPr lang="en-GB" dirty="0">
              <a:solidFill>
                <a:schemeClr val="accent2">
                  <a:lumMod val="75000"/>
                </a:schemeClr>
              </a:solidFill>
            </a:endParaRPr>
          </a:p>
        </p:txBody>
      </p:sp>
      <p:pic>
        <p:nvPicPr>
          <p:cNvPr id="2052" name="Picture 4">
            <a:extLst>
              <a:ext uri="{FF2B5EF4-FFF2-40B4-BE49-F238E27FC236}">
                <a16:creationId xmlns:a16="http://schemas.microsoft.com/office/drawing/2014/main" id="{24930498-8B5E-A359-186F-BC29969F37D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84918" y="123567"/>
            <a:ext cx="2372584" cy="24962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21394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849562" y="609600"/>
            <a:ext cx="6424440" cy="1320800"/>
          </a:xfrm>
        </p:spPr>
        <p:txBody>
          <a:bodyPr>
            <a:normAutofit/>
          </a:bodyPr>
          <a:lstStyle/>
          <a:p>
            <a:r>
              <a:rPr lang="en-GB" dirty="0"/>
              <a:t>Curriculum Autumn Term 1</a:t>
            </a:r>
          </a:p>
        </p:txBody>
      </p:sp>
      <p:pic>
        <p:nvPicPr>
          <p:cNvPr id="3074" name="Picture 2" descr="Retro Futurism: Vintage Cosmic Galaxy Art Print, Captivating Space Planets Decor for Home, Unique Gift for Sci-Fi Lovers YC1793 image 5">
            <a:extLst>
              <a:ext uri="{FF2B5EF4-FFF2-40B4-BE49-F238E27FC236}">
                <a16:creationId xmlns:a16="http://schemas.microsoft.com/office/drawing/2014/main" id="{C41D4484-DB40-4BF0-BE95-8226A87A4BDF}"/>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434" r="29521" b="2519"/>
          <a:stretch>
            <a:fillRect/>
          </a:stretch>
        </p:blipFill>
        <p:spPr bwMode="auto">
          <a:xfrm>
            <a:off x="20" y="10"/>
            <a:ext cx="2734036" cy="6867719"/>
          </a:xfrm>
          <a:custGeom>
            <a:avLst/>
            <a:gdLst/>
            <a:ahLst/>
            <a:cxnLst/>
            <a:rect l="l" t="t" r="r" b="b"/>
            <a:pathLst>
              <a:path w="2734056" h="6858000">
                <a:moveTo>
                  <a:pt x="0" y="0"/>
                </a:moveTo>
                <a:lnTo>
                  <a:pt x="1674254" y="0"/>
                </a:lnTo>
                <a:lnTo>
                  <a:pt x="2734056" y="6850199"/>
                </a:lnTo>
                <a:lnTo>
                  <a:pt x="2734056" y="6858000"/>
                </a:lnTo>
                <a:lnTo>
                  <a:pt x="461457" y="6858000"/>
                </a:lnTo>
                <a:lnTo>
                  <a:pt x="0" y="4134118"/>
                </a:lnTo>
                <a:close/>
              </a:path>
            </a:pathLst>
          </a:custGeom>
          <a:noFill/>
          <a:extLst>
            <a:ext uri="{909E8E84-426E-40DD-AFC4-6F175D3DCCD1}">
              <a14:hiddenFill xmlns:a14="http://schemas.microsoft.com/office/drawing/2010/main">
                <a:solidFill>
                  <a:srgbClr val="FFFFFF"/>
                </a:solidFill>
              </a14:hiddenFill>
            </a:ext>
          </a:extLst>
        </p:spPr>
      </p:pic>
      <p:sp>
        <p:nvSpPr>
          <p:cNvPr id="3079" name="Isosceles Triangle 3078">
            <a:extLst>
              <a:ext uri="{FF2B5EF4-FFF2-40B4-BE49-F238E27FC236}">
                <a16:creationId xmlns:a16="http://schemas.microsoft.com/office/drawing/2014/main" id="{ECD25CC7-FC66-488C-8D61-0FE7ECF161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013201"/>
            <a:ext cx="476655" cy="2844800"/>
          </a:xfrm>
          <a:prstGeom prst="triangle">
            <a:avLst>
              <a:gd name="adj" fmla="val 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Content Placeholder 2"/>
          <p:cNvSpPr>
            <a:spLocks noGrp="1"/>
          </p:cNvSpPr>
          <p:nvPr>
            <p:ph idx="1"/>
          </p:nvPr>
        </p:nvSpPr>
        <p:spPr>
          <a:xfrm>
            <a:off x="2849562" y="1046828"/>
            <a:ext cx="8308589" cy="3880773"/>
          </a:xfrm>
        </p:spPr>
        <p:txBody>
          <a:bodyPr vert="horz" lIns="91440" tIns="45720" rIns="91440" bIns="45720" rtlCol="0">
            <a:noAutofit/>
          </a:bodyPr>
          <a:lstStyle/>
          <a:p>
            <a:pPr marL="0" indent="0">
              <a:lnSpc>
                <a:spcPct val="90000"/>
              </a:lnSpc>
              <a:buNone/>
            </a:pPr>
            <a:endParaRPr lang="en-US" dirty="0">
              <a:latin typeface="Calibri" panose="020F0502020204030204" pitchFamily="34" charset="0"/>
              <a:cs typeface="Calibri" panose="020F0502020204030204" pitchFamily="34" charset="0"/>
            </a:endParaRPr>
          </a:p>
          <a:p>
            <a:pPr>
              <a:lnSpc>
                <a:spcPct val="90000"/>
              </a:lnSpc>
            </a:pPr>
            <a:r>
              <a:rPr lang="en-GB" dirty="0">
                <a:latin typeface="Calibri" panose="020F0502020204030204" pitchFamily="34" charset="0"/>
                <a:cs typeface="Calibri" panose="020F0502020204030204" pitchFamily="34" charset="0"/>
              </a:rPr>
              <a:t>ART</a:t>
            </a:r>
          </a:p>
          <a:p>
            <a:pPr marL="0" indent="0">
              <a:lnSpc>
                <a:spcPct val="90000"/>
              </a:lnSpc>
              <a:buNone/>
            </a:pPr>
            <a:endParaRPr lang="en-GB" dirty="0">
              <a:latin typeface="Calibri" panose="020F0502020204030204" pitchFamily="34" charset="0"/>
              <a:cs typeface="Calibri" panose="020F0502020204030204" pitchFamily="34" charset="0"/>
            </a:endParaRPr>
          </a:p>
          <a:p>
            <a:pPr marL="0" marR="0" indent="0">
              <a:lnSpc>
                <a:spcPct val="90000"/>
              </a:lnSpc>
              <a:spcBef>
                <a:spcPts val="0"/>
              </a:spcBef>
              <a:spcAft>
                <a:spcPts val="600"/>
              </a:spcAft>
              <a:buNone/>
            </a:pPr>
            <a:r>
              <a:rPr lang="en-GB" kern="1400" dirty="0">
                <a:ln>
                  <a:noFill/>
                </a:ln>
                <a:effectLst/>
                <a:latin typeface="Calibri" panose="020F0502020204030204" pitchFamily="34" charset="0"/>
                <a:cs typeface="Calibri" panose="020F0502020204030204" pitchFamily="34" charset="0"/>
              </a:rPr>
              <a:t>Throughout our Art lessons this term the children will work towards producing a retro-futurism inspired mixed media piece of a view in Space. </a:t>
            </a:r>
            <a:endParaRPr lang="en-GB" dirty="0">
              <a:latin typeface="Calibri" panose="020F0502020204030204" pitchFamily="34" charset="0"/>
              <a:cs typeface="Calibri" panose="020F0502020204030204" pitchFamily="34" charset="0"/>
            </a:endParaRPr>
          </a:p>
          <a:p>
            <a:pPr>
              <a:lnSpc>
                <a:spcPct val="90000"/>
              </a:lnSpc>
            </a:pPr>
            <a:r>
              <a:rPr lang="en-GB" dirty="0">
                <a:latin typeface="Calibri" panose="020F0502020204030204" pitchFamily="34" charset="0"/>
                <a:cs typeface="Calibri" panose="020F0502020204030204" pitchFamily="34" charset="0"/>
              </a:rPr>
              <a:t>PSHE/COMPUTING</a:t>
            </a:r>
          </a:p>
          <a:p>
            <a:pPr marL="0" indent="0">
              <a:lnSpc>
                <a:spcPct val="90000"/>
              </a:lnSpc>
              <a:buNone/>
            </a:pPr>
            <a:endParaRPr lang="en-GB" dirty="0">
              <a:latin typeface="Calibri" panose="020F0502020204030204" pitchFamily="34" charset="0"/>
              <a:cs typeface="Calibri" panose="020F0502020204030204" pitchFamily="34" charset="0"/>
            </a:endParaRPr>
          </a:p>
          <a:p>
            <a:pPr marL="0" marR="0" indent="0">
              <a:lnSpc>
                <a:spcPct val="90000"/>
              </a:lnSpc>
              <a:spcBef>
                <a:spcPts val="0"/>
              </a:spcBef>
              <a:spcAft>
                <a:spcPts val="600"/>
              </a:spcAft>
              <a:buNone/>
            </a:pPr>
            <a:r>
              <a:rPr lang="en-GB" kern="1400" dirty="0">
                <a:ln>
                  <a:noFill/>
                </a:ln>
                <a:effectLst/>
                <a:latin typeface="Calibri" panose="020F0502020204030204" pitchFamily="34" charset="0"/>
                <a:cs typeface="Calibri" panose="020F0502020204030204" pitchFamily="34" charset="0"/>
              </a:rPr>
              <a:t>Our focus for this term is online safety. The children will consider how to use technology safely, respectfully, and responsibly. They will develop an understanding of acceptable/unacceptable behaviour and identify a range of ways to report concerns about content and contact.</a:t>
            </a:r>
            <a:endParaRPr lang="en-GB" dirty="0">
              <a:latin typeface="Calibri" panose="020F0502020204030204" pitchFamily="34" charset="0"/>
              <a:cs typeface="Calibri" panose="020F0502020204030204" pitchFamily="34" charset="0"/>
            </a:endParaRPr>
          </a:p>
          <a:p>
            <a:pPr>
              <a:lnSpc>
                <a:spcPct val="90000"/>
              </a:lnSpc>
            </a:pPr>
            <a:r>
              <a:rPr lang="en-GB" dirty="0">
                <a:latin typeface="Calibri" panose="020F0502020204030204" pitchFamily="34" charset="0"/>
                <a:cs typeface="Calibri" panose="020F0502020204030204" pitchFamily="34" charset="0"/>
              </a:rPr>
              <a:t>MUSIC</a:t>
            </a:r>
          </a:p>
          <a:p>
            <a:pPr marL="0" indent="0">
              <a:lnSpc>
                <a:spcPct val="90000"/>
              </a:lnSpc>
              <a:buNone/>
            </a:pPr>
            <a:r>
              <a:rPr lang="en-GB" kern="1400" dirty="0">
                <a:latin typeface="Calibri" panose="020F0502020204030204" pitchFamily="34" charset="0"/>
                <a:cs typeface="Calibri" panose="020F0502020204030204" pitchFamily="34" charset="0"/>
              </a:rPr>
              <a:t>T</a:t>
            </a:r>
            <a:r>
              <a:rPr lang="en-GB" kern="1400" dirty="0">
                <a:ln>
                  <a:noFill/>
                </a:ln>
                <a:effectLst/>
                <a:latin typeface="Calibri" panose="020F0502020204030204" pitchFamily="34" charset="0"/>
                <a:cs typeface="Calibri" panose="020F0502020204030204" pitchFamily="34" charset="0"/>
              </a:rPr>
              <a:t>he children will be learning to play the recorder, whilst learning to read and write some notes.</a:t>
            </a:r>
          </a:p>
          <a:p>
            <a:pPr marL="0" marR="0" indent="0">
              <a:lnSpc>
                <a:spcPct val="90000"/>
              </a:lnSpc>
              <a:spcBef>
                <a:spcPts val="0"/>
              </a:spcBef>
              <a:spcAft>
                <a:spcPts val="600"/>
              </a:spcAft>
              <a:buNone/>
            </a:pPr>
            <a:r>
              <a:rPr lang="en-GB" kern="1400" dirty="0">
                <a:ln>
                  <a:noFill/>
                </a:ln>
                <a:effectLst/>
                <a:latin typeface="Calibri" panose="020F0502020204030204" pitchFamily="34" charset="0"/>
                <a:cs typeface="Calibri" panose="020F0502020204030204" pitchFamily="34" charset="0"/>
              </a:rPr>
              <a:t>The children will learn how to hold the recorder and form the correct lip shape (embouchure) to help them to make a good, consistent sound. They will also start to explore how to control breathing and tonguing to sound notes. </a:t>
            </a:r>
          </a:p>
          <a:p>
            <a:pPr>
              <a:lnSpc>
                <a:spcPct val="90000"/>
              </a:lnSpc>
            </a:pPr>
            <a:endParaRPr lang="en-GB" i="1"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510722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00024" y="549202"/>
            <a:ext cx="3512484" cy="534870"/>
          </a:xfrm>
        </p:spPr>
        <p:txBody>
          <a:bodyPr>
            <a:normAutofit fontScale="90000"/>
          </a:bodyPr>
          <a:lstStyle/>
          <a:p>
            <a:r>
              <a:rPr lang="en-GB" dirty="0"/>
              <a:t>Homework </a:t>
            </a:r>
          </a:p>
        </p:txBody>
      </p:sp>
      <p:sp>
        <p:nvSpPr>
          <p:cNvPr id="3" name="Content Placeholder 2"/>
          <p:cNvSpPr>
            <a:spLocks noGrp="1"/>
          </p:cNvSpPr>
          <p:nvPr>
            <p:ph idx="1"/>
          </p:nvPr>
        </p:nvSpPr>
        <p:spPr>
          <a:xfrm>
            <a:off x="677333" y="1355835"/>
            <a:ext cx="5796455" cy="4685528"/>
          </a:xfrm>
        </p:spPr>
        <p:txBody>
          <a:bodyPr vert="horz" lIns="91440" tIns="45720" rIns="91440" bIns="45720" rtlCol="0" anchor="t">
            <a:noAutofit/>
          </a:bodyPr>
          <a:lstStyle/>
          <a:p>
            <a:r>
              <a:rPr lang="en-GB" b="1" dirty="0">
                <a:latin typeface="Calibri" panose="020F0502020204030204" pitchFamily="34" charset="0"/>
                <a:cs typeface="Calibri" panose="020F0502020204030204" pitchFamily="34" charset="0"/>
              </a:rPr>
              <a:t>Times Table Rock Stars.</a:t>
            </a:r>
          </a:p>
          <a:p>
            <a:r>
              <a:rPr lang="en-GB" b="1" dirty="0">
                <a:latin typeface="Calibri" panose="020F0502020204030204" pitchFamily="34" charset="0"/>
                <a:cs typeface="Calibri" panose="020F0502020204030204" pitchFamily="34" charset="0"/>
              </a:rPr>
              <a:t>Daily reading.</a:t>
            </a:r>
          </a:p>
          <a:p>
            <a:r>
              <a:rPr lang="en-GB" b="1" kern="100" dirty="0">
                <a:effectLst/>
                <a:latin typeface="Calibri" panose="020F0502020204030204" pitchFamily="34" charset="0"/>
                <a:ea typeface="Aptos" panose="020B0004020202020204" pitchFamily="34" charset="0"/>
                <a:cs typeface="Calibri" panose="020F0502020204030204" pitchFamily="34" charset="0"/>
              </a:rPr>
              <a:t>Homework will include spelling words to learn and write into full sentences, an arithmetic or maths activity on White Rose Infinity and a short reading comprehension or a grammar activity.</a:t>
            </a:r>
            <a:endParaRPr lang="en-GB" b="1" dirty="0">
              <a:latin typeface="Calibri" panose="020F0502020204030204" pitchFamily="34" charset="0"/>
              <a:cs typeface="Calibri" panose="020F0502020204030204" pitchFamily="34" charset="0"/>
            </a:endParaRPr>
          </a:p>
          <a:p>
            <a:r>
              <a:rPr lang="en-GB" b="1" dirty="0">
                <a:latin typeface="Calibri" panose="020F0502020204030204" pitchFamily="34" charset="0"/>
                <a:cs typeface="Calibri" panose="020F0502020204030204" pitchFamily="34" charset="0"/>
              </a:rPr>
              <a:t>Homework  will be linked to learning during the week, either as pre-learning or post-learning.</a:t>
            </a:r>
          </a:p>
          <a:p>
            <a:r>
              <a:rPr lang="en-GB" b="1" dirty="0">
                <a:latin typeface="Calibri" panose="020F0502020204030204" pitchFamily="34" charset="0"/>
                <a:cs typeface="Calibri" panose="020F0502020204030204" pitchFamily="34" charset="0"/>
              </a:rPr>
              <a:t>Homework and Spellings are set on a Friday and expected in on the following Thursday. </a:t>
            </a:r>
          </a:p>
          <a:p>
            <a:r>
              <a:rPr lang="en-GB" b="1" dirty="0">
                <a:latin typeface="Calibri" panose="020F0502020204030204" pitchFamily="34" charset="0"/>
                <a:cs typeface="Calibri" panose="020F0502020204030204" pitchFamily="34" charset="0"/>
              </a:rPr>
              <a:t>Homework Club runs on a Monday lunchtime 12-12:30pm.  All children are welcome to attend.</a:t>
            </a:r>
          </a:p>
          <a:p>
            <a:r>
              <a:rPr lang="en-GB" b="1" dirty="0">
                <a:latin typeface="Calibri" panose="020F0502020204030204" pitchFamily="34" charset="0"/>
                <a:cs typeface="Calibri" panose="020F0502020204030204" pitchFamily="34" charset="0"/>
              </a:rPr>
              <a:t>Weekly spellings test will be on a Friday morning.</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4" name="Content Placeholder 2"/>
          <p:cNvSpPr txBox="1">
            <a:spLocks/>
          </p:cNvSpPr>
          <p:nvPr/>
        </p:nvSpPr>
        <p:spPr>
          <a:xfrm>
            <a:off x="7710296" y="1562872"/>
            <a:ext cx="3127411" cy="4685528"/>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Reading at home is SO important – even 10 mins a night would make a difference!</a:t>
            </a:r>
          </a:p>
          <a:p>
            <a:endParaRPr lang="en-GB" dirty="0"/>
          </a:p>
          <a:p>
            <a:r>
              <a:rPr lang="en-GB" dirty="0"/>
              <a:t>If a device is not available at home to complete the maths homework, please do let me know and a paper copy can be printed.</a:t>
            </a:r>
          </a:p>
          <a:p>
            <a:pPr marL="0" indent="0">
              <a:buNone/>
            </a:pPr>
            <a:endParaRPr lang="en-GB" dirty="0"/>
          </a:p>
          <a:p>
            <a:r>
              <a:rPr lang="en-GB" dirty="0"/>
              <a:t>Readers / Helpers are always very welcome.</a:t>
            </a:r>
          </a:p>
        </p:txBody>
      </p:sp>
      <p:pic>
        <p:nvPicPr>
          <p:cNvPr id="4098" name="Picture 2" descr="Homework Club | Saint Andrew Parish">
            <a:extLst>
              <a:ext uri="{FF2B5EF4-FFF2-40B4-BE49-F238E27FC236}">
                <a16:creationId xmlns:a16="http://schemas.microsoft.com/office/drawing/2014/main" id="{76AD61DB-82DC-A7E7-ADF6-FA92B823A6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73442" y="-40393"/>
            <a:ext cx="2136854" cy="20186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57529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A7D534F3-2B96-6D2C-F7AE-6D5B480C06AF}"/>
              </a:ext>
            </a:extLst>
          </p:cNvPr>
          <p:cNvPicPr>
            <a:picLocks noChangeAspect="1"/>
          </p:cNvPicPr>
          <p:nvPr/>
        </p:nvPicPr>
        <p:blipFill>
          <a:blip r:embed="rId2"/>
          <a:stretch>
            <a:fillRect/>
          </a:stretch>
        </p:blipFill>
        <p:spPr>
          <a:xfrm>
            <a:off x="400050" y="385762"/>
            <a:ext cx="11391900" cy="6143625"/>
          </a:xfrm>
          <a:prstGeom prst="rect">
            <a:avLst/>
          </a:prstGeom>
        </p:spPr>
      </p:pic>
    </p:spTree>
    <p:extLst>
      <p:ext uri="{BB962C8B-B14F-4D97-AF65-F5344CB8AC3E}">
        <p14:creationId xmlns:p14="http://schemas.microsoft.com/office/powerpoint/2010/main" val="14974751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3039883D-0540-47F0-A6A1-01DE55A80944}"/>
              </a:ext>
            </a:extLst>
          </p:cNvPr>
          <p:cNvPicPr>
            <a:picLocks noGrp="1"/>
          </p:cNvPicPr>
          <p:nvPr>
            <p:ph idx="1"/>
          </p:nvPr>
        </p:nvPicPr>
        <p:blipFill rotWithShape="1">
          <a:blip r:embed="rId2" cstate="print">
            <a:extLst>
              <a:ext uri="{28A0092B-C50C-407E-A947-70E740481C1C}">
                <a14:useLocalDpi xmlns:a14="http://schemas.microsoft.com/office/drawing/2010/main" val="0"/>
              </a:ext>
            </a:extLst>
          </a:blip>
          <a:srcRect b="2192"/>
          <a:stretch/>
        </p:blipFill>
        <p:spPr bwMode="auto">
          <a:xfrm>
            <a:off x="20" y="1282"/>
            <a:ext cx="12191980" cy="6856718"/>
          </a:xfrm>
          <a:prstGeom prst="rect">
            <a:avLst/>
          </a:prstGeom>
          <a:noFill/>
        </p:spPr>
      </p:pic>
    </p:spTree>
    <p:extLst>
      <p:ext uri="{BB962C8B-B14F-4D97-AF65-F5344CB8AC3E}">
        <p14:creationId xmlns:p14="http://schemas.microsoft.com/office/powerpoint/2010/main" val="30975097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536734" y="609600"/>
            <a:ext cx="3737268" cy="1320800"/>
          </a:xfrm>
        </p:spPr>
        <p:txBody>
          <a:bodyPr>
            <a:normAutofit/>
          </a:bodyPr>
          <a:lstStyle/>
          <a:p>
            <a:r>
              <a:rPr lang="en-GB" dirty="0"/>
              <a:t>Extra Info...!</a:t>
            </a:r>
          </a:p>
        </p:txBody>
      </p:sp>
      <p:sp>
        <p:nvSpPr>
          <p:cNvPr id="3" name="Content Placeholder 2"/>
          <p:cNvSpPr>
            <a:spLocks noGrp="1"/>
          </p:cNvSpPr>
          <p:nvPr>
            <p:ph idx="1"/>
          </p:nvPr>
        </p:nvSpPr>
        <p:spPr>
          <a:xfrm>
            <a:off x="5209563" y="2160589"/>
            <a:ext cx="4064439" cy="3880773"/>
          </a:xfrm>
        </p:spPr>
        <p:txBody>
          <a:bodyPr vert="horz" lIns="91440" tIns="45720" rIns="91440" bIns="45720" rtlCol="0">
            <a:normAutofit/>
          </a:bodyPr>
          <a:lstStyle/>
          <a:p>
            <a:pPr marL="0" indent="0">
              <a:buNone/>
            </a:pPr>
            <a:endParaRPr lang="en-GB" b="1">
              <a:highlight>
                <a:srgbClr val="FFFF00"/>
              </a:highlight>
            </a:endParaRPr>
          </a:p>
          <a:p>
            <a:r>
              <a:rPr lang="en-GB"/>
              <a:t>PE is on a Tuesday and Friday afternoon.</a:t>
            </a:r>
          </a:p>
          <a:p>
            <a:r>
              <a:rPr lang="en-GB"/>
              <a:t>Tuesday afternoon - swimming</a:t>
            </a:r>
          </a:p>
          <a:p>
            <a:r>
              <a:rPr lang="en-GB"/>
              <a:t>	</a:t>
            </a:r>
            <a:r>
              <a:rPr lang="en-GB" dirty="0"/>
              <a:t>Children may come to school in their PE kits. </a:t>
            </a:r>
          </a:p>
          <a:p>
            <a:pPr lvl="1"/>
            <a:r>
              <a:rPr lang="en-GB"/>
              <a:t>Earrings need to be removed or covered with tape if they have just been pierced. </a:t>
            </a:r>
          </a:p>
          <a:p>
            <a:pPr lvl="1"/>
            <a:r>
              <a:rPr lang="en-GB"/>
              <a:t>Watches should be removed.</a:t>
            </a:r>
          </a:p>
          <a:p>
            <a:pPr lvl="1"/>
            <a:r>
              <a:rPr lang="en-GB"/>
              <a:t>Long hair should be tied up.</a:t>
            </a:r>
          </a:p>
          <a:p>
            <a:pPr marL="0" indent="0">
              <a:buNone/>
            </a:pPr>
            <a:endParaRPr lang="en-GB"/>
          </a:p>
          <a:p>
            <a:pPr marL="0" indent="0">
              <a:buNone/>
            </a:pPr>
            <a:endParaRPr lang="en-GB"/>
          </a:p>
          <a:p>
            <a:endParaRPr lang="en-GB"/>
          </a:p>
          <a:p>
            <a:endParaRPr lang="en-GB" dirty="0"/>
          </a:p>
          <a:p>
            <a:endParaRPr lang="en-GB" dirty="0"/>
          </a:p>
          <a:p>
            <a:endParaRPr lang="en-GB" dirty="0"/>
          </a:p>
        </p:txBody>
      </p:sp>
      <p:pic>
        <p:nvPicPr>
          <p:cNvPr id="5122" name="Picture 2" descr="Pe Clip Art">
            <a:extLst>
              <a:ext uri="{FF2B5EF4-FFF2-40B4-BE49-F238E27FC236}">
                <a16:creationId xmlns:a16="http://schemas.microsoft.com/office/drawing/2014/main" id="{9ECD75DB-F300-422A-2C62-18F885CAD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14856" r="19655" b="2"/>
          <a:stretch>
            <a:fillRect/>
          </a:stretch>
        </p:blipFill>
        <p:spPr bwMode="auto">
          <a:xfrm>
            <a:off x="20" y="-1"/>
            <a:ext cx="5394940" cy="6858001"/>
          </a:xfrm>
          <a:custGeom>
            <a:avLst/>
            <a:gdLst/>
            <a:ahLst/>
            <a:cxnLst/>
            <a:rect l="l" t="t" r="r" b="b"/>
            <a:pathLst>
              <a:path w="5394960" h="6858000">
                <a:moveTo>
                  <a:pt x="842596" y="0"/>
                </a:moveTo>
                <a:lnTo>
                  <a:pt x="5394960" y="0"/>
                </a:lnTo>
                <a:lnTo>
                  <a:pt x="5394960" y="21851"/>
                </a:lnTo>
                <a:lnTo>
                  <a:pt x="4365943" y="6858000"/>
                </a:lnTo>
                <a:lnTo>
                  <a:pt x="0" y="6858000"/>
                </a:lnTo>
                <a:lnTo>
                  <a:pt x="0" y="5666154"/>
                </a:lnTo>
                <a:close/>
              </a:path>
            </a:pathLst>
          </a:custGeom>
          <a:noFill/>
          <a:extLst>
            <a:ext uri="{909E8E84-426E-40DD-AFC4-6F175D3DCCD1}">
              <a14:hiddenFill xmlns:a14="http://schemas.microsoft.com/office/drawing/2010/main">
                <a:solidFill>
                  <a:srgbClr val="FFFFFF"/>
                </a:solidFill>
              </a14:hiddenFill>
            </a:ext>
          </a:extLst>
        </p:spPr>
      </p:pic>
      <p:sp>
        <p:nvSpPr>
          <p:cNvPr id="5127" name="Isosceles Triangle 5126">
            <a:extLst>
              <a:ext uri="{FF2B5EF4-FFF2-40B4-BE49-F238E27FC236}">
                <a16:creationId xmlns:a16="http://schemas.microsoft.com/office/drawing/2014/main" id="{3BCB5F6A-9EB0-40B0-9D13-3023E9A205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0"/>
            <a:ext cx="842596" cy="5666154"/>
          </a:xfrm>
          <a:prstGeom prst="triangle">
            <a:avLst>
              <a:gd name="adj" fmla="val 100000"/>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spTree>
    <p:extLst>
      <p:ext uri="{BB962C8B-B14F-4D97-AF65-F5344CB8AC3E}">
        <p14:creationId xmlns:p14="http://schemas.microsoft.com/office/powerpoint/2010/main" val="24284973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1D5789-2D36-2D5C-6CB3-18190735B5E8}"/>
              </a:ext>
            </a:extLst>
          </p:cNvPr>
          <p:cNvSpPr>
            <a:spLocks noGrp="1"/>
          </p:cNvSpPr>
          <p:nvPr>
            <p:ph type="title"/>
          </p:nvPr>
        </p:nvSpPr>
        <p:spPr/>
        <p:txBody>
          <a:bodyPr/>
          <a:lstStyle/>
          <a:p>
            <a:r>
              <a:rPr lang="en-GB" dirty="0"/>
              <a:t>Trips and Events</a:t>
            </a:r>
          </a:p>
        </p:txBody>
      </p:sp>
      <p:sp>
        <p:nvSpPr>
          <p:cNvPr id="3" name="Content Placeholder 2">
            <a:extLst>
              <a:ext uri="{FF2B5EF4-FFF2-40B4-BE49-F238E27FC236}">
                <a16:creationId xmlns:a16="http://schemas.microsoft.com/office/drawing/2014/main" id="{F47BB101-9BBC-3FA4-1528-A16FBE17287C}"/>
              </a:ext>
            </a:extLst>
          </p:cNvPr>
          <p:cNvSpPr>
            <a:spLocks noGrp="1"/>
          </p:cNvSpPr>
          <p:nvPr>
            <p:ph idx="1"/>
          </p:nvPr>
        </p:nvSpPr>
        <p:spPr>
          <a:xfrm>
            <a:off x="553767" y="1270000"/>
            <a:ext cx="8596668" cy="3880773"/>
          </a:xfrm>
        </p:spPr>
        <p:txBody>
          <a:bodyPr>
            <a:noAutofit/>
          </a:bodyPr>
          <a:lstStyle/>
          <a:p>
            <a:r>
              <a:rPr lang="en-GB" sz="2000" dirty="0"/>
              <a:t>Term 1		Knole House</a:t>
            </a:r>
          </a:p>
          <a:p>
            <a:endParaRPr lang="en-GB" sz="2000" dirty="0"/>
          </a:p>
          <a:p>
            <a:r>
              <a:rPr lang="en-GB" sz="2000" dirty="0"/>
              <a:t>Term 2		Performance</a:t>
            </a:r>
          </a:p>
          <a:p>
            <a:endParaRPr lang="en-GB" sz="2000" dirty="0"/>
          </a:p>
          <a:p>
            <a:r>
              <a:rPr lang="en-GB" sz="2000" dirty="0"/>
              <a:t>Term 3 		World Book Week</a:t>
            </a:r>
          </a:p>
          <a:p>
            <a:endParaRPr lang="en-GB" sz="2000" dirty="0"/>
          </a:p>
          <a:p>
            <a:r>
              <a:rPr lang="en-GB" sz="2000" dirty="0"/>
              <a:t>Term 4		Viking Activity</a:t>
            </a:r>
          </a:p>
          <a:p>
            <a:endParaRPr lang="en-GB" sz="2000" dirty="0"/>
          </a:p>
          <a:p>
            <a:r>
              <a:rPr lang="en-GB" sz="2000" dirty="0"/>
              <a:t>Term 5		Hastings Trip</a:t>
            </a:r>
          </a:p>
          <a:p>
            <a:endParaRPr lang="en-GB" sz="2000" dirty="0"/>
          </a:p>
          <a:p>
            <a:r>
              <a:rPr lang="en-GB" sz="2000" dirty="0"/>
              <a:t>Term 6		Creative Week &amp; Greek Day</a:t>
            </a:r>
          </a:p>
          <a:p>
            <a:endParaRPr lang="en-GB" sz="2000" dirty="0"/>
          </a:p>
          <a:p>
            <a:r>
              <a:rPr lang="en-GB" sz="2000" dirty="0"/>
              <a:t>We will also be vising the local community and library.</a:t>
            </a:r>
          </a:p>
        </p:txBody>
      </p:sp>
    </p:spTree>
    <p:extLst>
      <p:ext uri="{BB962C8B-B14F-4D97-AF65-F5344CB8AC3E}">
        <p14:creationId xmlns:p14="http://schemas.microsoft.com/office/powerpoint/2010/main" val="4790369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Finally… </a:t>
            </a:r>
          </a:p>
        </p:txBody>
      </p:sp>
      <p:sp>
        <p:nvSpPr>
          <p:cNvPr id="3" name="Content Placeholder 2"/>
          <p:cNvSpPr>
            <a:spLocks noGrp="1"/>
          </p:cNvSpPr>
          <p:nvPr>
            <p:ph idx="1"/>
          </p:nvPr>
        </p:nvSpPr>
        <p:spPr>
          <a:xfrm>
            <a:off x="677334" y="1355834"/>
            <a:ext cx="8797742" cy="5273565"/>
          </a:xfrm>
        </p:spPr>
        <p:txBody>
          <a:bodyPr>
            <a:normAutofit fontScale="85000" lnSpcReduction="10000"/>
          </a:bodyPr>
          <a:lstStyle/>
          <a:p>
            <a:r>
              <a:rPr lang="en-GB" sz="2800" dirty="0"/>
              <a:t>All children should feel safe and happy at school so if you have </a:t>
            </a:r>
            <a:r>
              <a:rPr lang="en-GB" sz="2800" i="1" dirty="0"/>
              <a:t>any </a:t>
            </a:r>
            <a:r>
              <a:rPr lang="en-GB" sz="2800" dirty="0"/>
              <a:t>concerns, we are always happy to help. </a:t>
            </a:r>
          </a:p>
          <a:p>
            <a:endParaRPr lang="en-GB" sz="2800" dirty="0"/>
          </a:p>
          <a:p>
            <a:r>
              <a:rPr lang="en-GB" sz="2800" dirty="0"/>
              <a:t>Our mornings are usually spent preparing for the day ahead so please speak to us at the end of a school day if possible.</a:t>
            </a:r>
          </a:p>
          <a:p>
            <a:endParaRPr lang="en-GB" sz="2800" dirty="0"/>
          </a:p>
          <a:p>
            <a:r>
              <a:rPr lang="en-GB" sz="2800" dirty="0"/>
              <a:t>Please email me directly on </a:t>
            </a:r>
            <a:r>
              <a:rPr lang="en-GB" sz="2800" dirty="0">
                <a:solidFill>
                  <a:schemeClr val="accent1">
                    <a:lumMod val="75000"/>
                  </a:schemeClr>
                </a:solidFill>
                <a:hlinkClick r:id="rId2">
                  <a:extLst>
                    <a:ext uri="{A12FA001-AC4F-418D-AE19-62706E023703}">
                      <ahyp:hlinkClr xmlns:ahyp="http://schemas.microsoft.com/office/drawing/2018/hyperlinkcolor" val="tx"/>
                    </a:ext>
                  </a:extLst>
                </a:hlinkClick>
              </a:rPr>
              <a:t>class5@kemsing.kent.sch.uk</a:t>
            </a:r>
            <a:endParaRPr lang="en-GB" sz="2800" dirty="0">
              <a:solidFill>
                <a:schemeClr val="accent1">
                  <a:lumMod val="75000"/>
                </a:schemeClr>
              </a:solidFill>
            </a:endParaRPr>
          </a:p>
          <a:p>
            <a:pPr marL="0" indent="0">
              <a:buNone/>
            </a:pPr>
            <a:endParaRPr lang="en-GB" sz="2800" dirty="0"/>
          </a:p>
          <a:p>
            <a:r>
              <a:rPr lang="en-GB" sz="2800" dirty="0"/>
              <a:t>To arrange an appointment, please email me directly on Class 5 or put a note in the Pupil Planner. We have an open-door policy, so please do not hesitate to get in touch with us if we can be of any help.</a:t>
            </a:r>
          </a:p>
          <a:p>
            <a:endParaRPr lang="en-GB" dirty="0"/>
          </a:p>
          <a:p>
            <a:endParaRPr lang="en-GB" dirty="0"/>
          </a:p>
          <a:p>
            <a:endParaRPr lang="en-GB" dirty="0"/>
          </a:p>
        </p:txBody>
      </p:sp>
    </p:spTree>
    <p:extLst>
      <p:ext uri="{BB962C8B-B14F-4D97-AF65-F5344CB8AC3E}">
        <p14:creationId xmlns:p14="http://schemas.microsoft.com/office/powerpoint/2010/main" val="38268273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115050"/>
          </a:xfrm>
        </p:spPr>
        <p:txBody>
          <a:bodyPr>
            <a:normAutofit/>
          </a:bodyPr>
          <a:lstStyle/>
          <a:p>
            <a:pPr algn="ctr"/>
            <a:r>
              <a:rPr lang="en-GB" sz="6600" dirty="0"/>
              <a:t>Thank you for your time and for coming to meet us!</a:t>
            </a:r>
            <a:br>
              <a:rPr lang="en-GB" sz="6600" dirty="0"/>
            </a:br>
            <a:br>
              <a:rPr lang="en-GB" sz="6600" dirty="0"/>
            </a:br>
            <a:r>
              <a:rPr lang="en-GB" sz="6600" dirty="0"/>
              <a:t>Any questions?</a:t>
            </a:r>
          </a:p>
        </p:txBody>
      </p:sp>
      <p:sp>
        <p:nvSpPr>
          <p:cNvPr id="3" name="Content Placeholder 2"/>
          <p:cNvSpPr>
            <a:spLocks noGrp="1"/>
          </p:cNvSpPr>
          <p:nvPr>
            <p:ph idx="1"/>
          </p:nvPr>
        </p:nvSpPr>
        <p:spPr>
          <a:xfrm>
            <a:off x="677334" y="1355835"/>
            <a:ext cx="8797742" cy="4685528"/>
          </a:xfrm>
        </p:spPr>
        <p:txBody>
          <a:bodyPr vert="horz" lIns="91440" tIns="45720" rIns="91440" bIns="45720" rtlCol="0" anchor="t">
            <a:normAutofit/>
          </a:bodyPr>
          <a:lstStyle/>
          <a:p>
            <a:endParaRPr lang="en-GB" sz="2800" dirty="0"/>
          </a:p>
          <a:p>
            <a:endParaRPr lang="en-GB" dirty="0"/>
          </a:p>
          <a:p>
            <a:endParaRPr lang="en-GB" dirty="0"/>
          </a:p>
          <a:p>
            <a:endParaRPr lang="en-GB" dirty="0"/>
          </a:p>
        </p:txBody>
      </p:sp>
    </p:spTree>
    <p:extLst>
      <p:ext uri="{BB962C8B-B14F-4D97-AF65-F5344CB8AC3E}">
        <p14:creationId xmlns:p14="http://schemas.microsoft.com/office/powerpoint/2010/main" val="363887325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9F7ABF46545BCB4F804100957BF8F822" ma:contentTypeVersion="18" ma:contentTypeDescription="Create a new document." ma:contentTypeScope="" ma:versionID="906271f144ed75461955c9affbf0dfb8">
  <xsd:schema xmlns:xsd="http://www.w3.org/2001/XMLSchema" xmlns:xs="http://www.w3.org/2001/XMLSchema" xmlns:p="http://schemas.microsoft.com/office/2006/metadata/properties" xmlns:ns2="8edf3649-6fea-490b-ada3-070b96359fd6" xmlns:ns3="c8f5ab8c-eb4a-4a7e-8534-0a876cef743f" targetNamespace="http://schemas.microsoft.com/office/2006/metadata/properties" ma:root="true" ma:fieldsID="3246ba118cede85eb8704fae2b875c9c" ns2:_="" ns3:_="">
    <xsd:import namespace="8edf3649-6fea-490b-ada3-070b96359fd6"/>
    <xsd:import namespace="c8f5ab8c-eb4a-4a7e-8534-0a876cef743f"/>
    <xsd:element name="properties">
      <xsd:complexType>
        <xsd:sequence>
          <xsd:element name="documentManagement">
            <xsd:complexType>
              <xsd:all>
                <xsd:element ref="ns2:MediaServiceMetadata" minOccurs="0"/>
                <xsd:element ref="ns2:MediaServiceFastMetadata" minOccurs="0"/>
                <xsd:element ref="ns2:MediaLengthInSeconds" minOccurs="0"/>
                <xsd:element ref="ns3:TaxCatchAll" minOccurs="0"/>
                <xsd:element ref="ns2:MediaServiceDateTaken" minOccurs="0"/>
                <xsd:element ref="ns2:MediaServiceLocation" minOccurs="0"/>
                <xsd:element ref="ns2:MediaServiceGenerationTime" minOccurs="0"/>
                <xsd:element ref="ns2:MediaServiceEventHashCode" minOccurs="0"/>
                <xsd:element ref="ns2:lcf76f155ced4ddcb4097134ff3c332f" minOccurs="0"/>
                <xsd:element ref="ns2:MediaServiceOCR" minOccurs="0"/>
                <xsd:element ref="ns3:SharedWithUsers" minOccurs="0"/>
                <xsd:element ref="ns3:SharedWithDetails"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df3649-6fea-490b-ada3-070b96359fd6"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MediaLengthInSeconds" ma:hidden="true" ma:internalName="MediaLengthInSeconds" ma:readOnly="true">
      <xsd:simpleType>
        <xsd:restriction base="dms:Unknow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9bc0b729-f8ed-4e40-8e8e-9c954a5162d8"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8f5ab8c-eb4a-4a7e-8534-0a876cef743f" elementFormDefault="qualified">
    <xsd:import namespace="http://schemas.microsoft.com/office/2006/documentManagement/types"/>
    <xsd:import namespace="http://schemas.microsoft.com/office/infopath/2007/PartnerControls"/>
    <xsd:element name="TaxCatchAll" ma:index="11" nillable="true" ma:displayName="Taxonomy Catch All Column" ma:hidden="true" ma:list="{97182ba2-d5db-4457-899f-2b6965aeda3a}" ma:internalName="TaxCatchAll" ma:showField="CatchAllData" ma:web="c8f5ab8c-eb4a-4a7e-8534-0a876cef743f">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8edf3649-6fea-490b-ada3-070b96359fd6">
      <Terms xmlns="http://schemas.microsoft.com/office/infopath/2007/PartnerControls"/>
    </lcf76f155ced4ddcb4097134ff3c332f>
    <TaxCatchAll xmlns="c8f5ab8c-eb4a-4a7e-8534-0a876cef743f"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3619EB3-E30C-4C68-8079-D265B32A59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edf3649-6fea-490b-ada3-070b96359fd6"/>
    <ds:schemaRef ds:uri="c8f5ab8c-eb4a-4a7e-8534-0a876cef74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95FD84C-C8C9-4A7F-90E6-2A48EB1341D8}">
  <ds:schemaRefs>
    <ds:schemaRef ds:uri="http://schemas.microsoft.com/office/2006/metadata/properties"/>
    <ds:schemaRef ds:uri="http://schemas.microsoft.com/office/infopath/2007/PartnerControls"/>
    <ds:schemaRef ds:uri="8edf3649-6fea-490b-ada3-070b96359fd6"/>
    <ds:schemaRef ds:uri="c8f5ab8c-eb4a-4a7e-8534-0a876cef743f"/>
  </ds:schemaRefs>
</ds:datastoreItem>
</file>

<file path=customXml/itemProps3.xml><?xml version="1.0" encoding="utf-8"?>
<ds:datastoreItem xmlns:ds="http://schemas.openxmlformats.org/officeDocument/2006/customXml" ds:itemID="{09B45DA2-5FCD-4333-A5DE-FC53B66F086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Facet</Template>
  <TotalTime>3696</TotalTime>
  <Words>936</Words>
  <Application>Microsoft Office PowerPoint</Application>
  <PresentationFormat>Widescreen</PresentationFormat>
  <Paragraphs>97</Paragraphs>
  <Slides>13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Trebuchet MS</vt:lpstr>
      <vt:lpstr>Wingdings 3</vt:lpstr>
      <vt:lpstr>Facet</vt:lpstr>
      <vt:lpstr>Welcome to Year 5</vt:lpstr>
      <vt:lpstr>A bit about us…</vt:lpstr>
      <vt:lpstr>Routines </vt:lpstr>
      <vt:lpstr>Curriculum Autumn Term 1 </vt:lpstr>
      <vt:lpstr>Curriculum Autumn Term 1 </vt:lpstr>
      <vt:lpstr>Curriculum Autumn Term 1</vt:lpstr>
      <vt:lpstr>Homework </vt:lpstr>
      <vt:lpstr>PowerPoint Presentation</vt:lpstr>
      <vt:lpstr>PowerPoint Presentation</vt:lpstr>
      <vt:lpstr>Extra Info...!</vt:lpstr>
      <vt:lpstr>Trips and Events</vt:lpstr>
      <vt:lpstr>Finally… </vt:lpstr>
      <vt:lpstr>Thank you for your time and for coming to meet us!  Any questions?</vt:lpstr>
    </vt:vector>
  </TitlesOfParts>
  <Company>Kemsing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4</dc:title>
  <dc:creator>Emily Hill</dc:creator>
  <cp:lastModifiedBy>Kerry Jones</cp:lastModifiedBy>
  <cp:revision>78</cp:revision>
  <dcterms:created xsi:type="dcterms:W3CDTF">2016-09-12T12:45:41Z</dcterms:created>
  <dcterms:modified xsi:type="dcterms:W3CDTF">2025-09-11T07:03:20Z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0x0101009F7ABF46545BCB4F804100957BF8F822</vt:lpwstr>
  </property>
  <property fmtid="{D5CDD505-2E9C-101B-9397-08002B2CF9AE}" pid="3" name="MediaServiceImageTags">
    <vt:lpwstr/>
  </property>
</Properties>
</file>