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handoutMasterIdLst>
    <p:handoutMasterId r:id="rId32"/>
  </p:handoutMasterIdLst>
  <p:sldIdLst>
    <p:sldId id="257" r:id="rId5"/>
    <p:sldId id="258" r:id="rId6"/>
    <p:sldId id="293" r:id="rId7"/>
    <p:sldId id="266" r:id="rId8"/>
    <p:sldId id="267" r:id="rId9"/>
    <p:sldId id="268" r:id="rId10"/>
    <p:sldId id="269" r:id="rId11"/>
    <p:sldId id="281" r:id="rId12"/>
    <p:sldId id="282" r:id="rId13"/>
    <p:sldId id="277" r:id="rId14"/>
    <p:sldId id="289" r:id="rId15"/>
    <p:sldId id="284" r:id="rId16"/>
    <p:sldId id="286" r:id="rId17"/>
    <p:sldId id="285" r:id="rId18"/>
    <p:sldId id="290" r:id="rId19"/>
    <p:sldId id="291" r:id="rId20"/>
    <p:sldId id="270" r:id="rId21"/>
    <p:sldId id="280" r:id="rId22"/>
    <p:sldId id="287" r:id="rId23"/>
    <p:sldId id="288" r:id="rId24"/>
    <p:sldId id="271" r:id="rId25"/>
    <p:sldId id="283" r:id="rId26"/>
    <p:sldId id="272" r:id="rId27"/>
    <p:sldId id="274" r:id="rId28"/>
    <p:sldId id="292" r:id="rId29"/>
    <p:sldId id="278" r:id="rId30"/>
  </p:sldIdLst>
  <p:sldSz cx="12192000" cy="6858000"/>
  <p:notesSz cx="6800850" cy="99329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CF12A4-269E-4494-B558-0D9CED05D4E7}" v="20" dt="2025-09-09T14:53:11.793"/>
  </p1510:revLst>
</p1510:revInfo>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5" autoAdjust="0"/>
    <p:restoredTop sz="94660"/>
  </p:normalViewPr>
  <p:slideViewPr>
    <p:cSldViewPr snapToGrid="0">
      <p:cViewPr varScale="1">
        <p:scale>
          <a:sx n="67" d="100"/>
          <a:sy n="67" d="100"/>
        </p:scale>
        <p:origin x="-480" y="78"/>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Jackaman" userId="8dd81ff4-dc4f-4aae-bd14-f3cb3dc4c933" providerId="ADAL" clId="{FFBEF448-7D68-47E2-92FB-F50F5D6013C5}"/>
    <pc:docChg chg="custSel addSld modSld modNotesMaster modHandout">
      <pc:chgData name="Rebecca Jackaman" userId="8dd81ff4-dc4f-4aae-bd14-f3cb3dc4c933" providerId="ADAL" clId="{FFBEF448-7D68-47E2-92FB-F50F5D6013C5}" dt="2025-09-09T14:56:13.936" v="143" actId="20577"/>
      <pc:docMkLst>
        <pc:docMk/>
      </pc:docMkLst>
      <pc:sldChg chg="addSp delSp modSp new mod setBg">
        <pc:chgData name="Rebecca Jackaman" userId="8dd81ff4-dc4f-4aae-bd14-f3cb3dc4c933" providerId="ADAL" clId="{FFBEF448-7D68-47E2-92FB-F50F5D6013C5}" dt="2025-09-09T14:56:13.936" v="143" actId="20577"/>
        <pc:sldMkLst>
          <pc:docMk/>
          <pc:sldMk cId="1318185381" sldId="293"/>
        </pc:sldMkLst>
        <pc:spChg chg="del">
          <ac:chgData name="Rebecca Jackaman" userId="8dd81ff4-dc4f-4aae-bd14-f3cb3dc4c933" providerId="ADAL" clId="{FFBEF448-7D68-47E2-92FB-F50F5D6013C5}" dt="2025-09-09T07:22:23.508" v="51" actId="478"/>
          <ac:spMkLst>
            <pc:docMk/>
            <pc:sldMk cId="1318185381" sldId="293"/>
            <ac:spMk id="2" creationId="{AD42C6F5-A9CD-4392-BD9D-D7E63508A39D}"/>
          </ac:spMkLst>
        </pc:spChg>
        <pc:spChg chg="add del">
          <ac:chgData name="Rebecca Jackaman" userId="8dd81ff4-dc4f-4aae-bd14-f3cb3dc4c933" providerId="ADAL" clId="{FFBEF448-7D68-47E2-92FB-F50F5D6013C5}" dt="2025-09-09T07:12:23.288" v="7"/>
          <ac:spMkLst>
            <pc:docMk/>
            <pc:sldMk cId="1318185381" sldId="293"/>
            <ac:spMk id="3" creationId="{0B244E24-B47D-EE2D-5F14-A5CF7F522322}"/>
          </ac:spMkLst>
        </pc:spChg>
        <pc:spChg chg="add mod">
          <ac:chgData name="Rebecca Jackaman" userId="8dd81ff4-dc4f-4aae-bd14-f3cb3dc4c933" providerId="ADAL" clId="{FFBEF448-7D68-47E2-92FB-F50F5D6013C5}" dt="2025-09-09T14:56:13.936" v="143" actId="20577"/>
          <ac:spMkLst>
            <pc:docMk/>
            <pc:sldMk cId="1318185381" sldId="293"/>
            <ac:spMk id="4" creationId="{0908E852-8D14-018E-D9B9-B899D758D205}"/>
          </ac:spMkLst>
        </pc:spChg>
        <pc:spChg chg="add mod">
          <ac:chgData name="Rebecca Jackaman" userId="8dd81ff4-dc4f-4aae-bd14-f3cb3dc4c933" providerId="ADAL" clId="{FFBEF448-7D68-47E2-92FB-F50F5D6013C5}" dt="2025-09-09T14:51:25.711" v="141" actId="1076"/>
          <ac:spMkLst>
            <pc:docMk/>
            <pc:sldMk cId="1318185381" sldId="293"/>
            <ac:spMk id="5" creationId="{345211D3-BEDB-4A4B-989F-84E4F7B6C795}"/>
          </ac:spMkLst>
        </pc:spChg>
        <pc:spChg chg="add mod">
          <ac:chgData name="Rebecca Jackaman" userId="8dd81ff4-dc4f-4aae-bd14-f3cb3dc4c933" providerId="ADAL" clId="{FFBEF448-7D68-47E2-92FB-F50F5D6013C5}" dt="2025-09-09T07:08:22.475" v="2"/>
          <ac:spMkLst>
            <pc:docMk/>
            <pc:sldMk cId="1318185381" sldId="293"/>
            <ac:spMk id="5" creationId="{B08B66CB-B04F-91E5-DC8E-C6DD2870B2B2}"/>
          </ac:spMkLst>
        </pc:spChg>
        <pc:spChg chg="add mod">
          <ac:chgData name="Rebecca Jackaman" userId="8dd81ff4-dc4f-4aae-bd14-f3cb3dc4c933" providerId="ADAL" clId="{FFBEF448-7D68-47E2-92FB-F50F5D6013C5}" dt="2025-09-09T07:08:22.475" v="2"/>
          <ac:spMkLst>
            <pc:docMk/>
            <pc:sldMk cId="1318185381" sldId="293"/>
            <ac:spMk id="6" creationId="{C1DDE56D-2650-A7F6-17B5-150971C25635}"/>
          </ac:spMkLst>
        </pc:spChg>
        <pc:spChg chg="add del mod">
          <ac:chgData name="Rebecca Jackaman" userId="8dd81ff4-dc4f-4aae-bd14-f3cb3dc4c933" providerId="ADAL" clId="{FFBEF448-7D68-47E2-92FB-F50F5D6013C5}" dt="2025-09-09T07:11:48.812" v="6"/>
          <ac:spMkLst>
            <pc:docMk/>
            <pc:sldMk cId="1318185381" sldId="293"/>
            <ac:spMk id="11" creationId="{DA6E4E87-1791-CCD6-0B59-C007F6D6C172}"/>
          </ac:spMkLst>
        </pc:spChg>
        <pc:spChg chg="add del mod">
          <ac:chgData name="Rebecca Jackaman" userId="8dd81ff4-dc4f-4aae-bd14-f3cb3dc4c933" providerId="ADAL" clId="{FFBEF448-7D68-47E2-92FB-F50F5D6013C5}" dt="2025-09-09T07:11:48.812" v="6"/>
          <ac:spMkLst>
            <pc:docMk/>
            <pc:sldMk cId="1318185381" sldId="293"/>
            <ac:spMk id="12" creationId="{444CB371-4031-7797-2642-A293905149BA}"/>
          </ac:spMkLst>
        </pc:spChg>
        <pc:spChg chg="add del mod">
          <ac:chgData name="Rebecca Jackaman" userId="8dd81ff4-dc4f-4aae-bd14-f3cb3dc4c933" providerId="ADAL" clId="{FFBEF448-7D68-47E2-92FB-F50F5D6013C5}" dt="2025-09-09T07:11:48.812" v="6"/>
          <ac:spMkLst>
            <pc:docMk/>
            <pc:sldMk cId="1318185381" sldId="293"/>
            <ac:spMk id="13" creationId="{61DA7284-58D3-AAC2-5AFF-B9D4700A37D0}"/>
          </ac:spMkLst>
        </pc:spChg>
        <pc:spChg chg="add del mod">
          <ac:chgData name="Rebecca Jackaman" userId="8dd81ff4-dc4f-4aae-bd14-f3cb3dc4c933" providerId="ADAL" clId="{FFBEF448-7D68-47E2-92FB-F50F5D6013C5}" dt="2025-09-09T07:12:26.483" v="8" actId="478"/>
          <ac:spMkLst>
            <pc:docMk/>
            <pc:sldMk cId="1318185381" sldId="293"/>
            <ac:spMk id="15" creationId="{E4809386-FD04-CF32-B854-F026E1FDF75B}"/>
          </ac:spMkLst>
        </pc:spChg>
        <pc:spChg chg="add del mod">
          <ac:chgData name="Rebecca Jackaman" userId="8dd81ff4-dc4f-4aae-bd14-f3cb3dc4c933" providerId="ADAL" clId="{FFBEF448-7D68-47E2-92FB-F50F5D6013C5}" dt="2025-09-09T07:12:26.483" v="8" actId="478"/>
          <ac:spMkLst>
            <pc:docMk/>
            <pc:sldMk cId="1318185381" sldId="293"/>
            <ac:spMk id="16" creationId="{C7CDFE90-BBEA-24A4-0F3F-E88A0D96F04F}"/>
          </ac:spMkLst>
        </pc:spChg>
        <pc:spChg chg="add del mod">
          <ac:chgData name="Rebecca Jackaman" userId="8dd81ff4-dc4f-4aae-bd14-f3cb3dc4c933" providerId="ADAL" clId="{FFBEF448-7D68-47E2-92FB-F50F5D6013C5}" dt="2025-09-09T07:12:28.732" v="9" actId="478"/>
          <ac:spMkLst>
            <pc:docMk/>
            <pc:sldMk cId="1318185381" sldId="293"/>
            <ac:spMk id="17" creationId="{31090C92-64D6-1FC0-6F22-0A90EAC8956B}"/>
          </ac:spMkLst>
        </pc:spChg>
        <pc:spChg chg="add del mod">
          <ac:chgData name="Rebecca Jackaman" userId="8dd81ff4-dc4f-4aae-bd14-f3cb3dc4c933" providerId="ADAL" clId="{FFBEF448-7D68-47E2-92FB-F50F5D6013C5}" dt="2025-09-09T07:12:52.603" v="11" actId="478"/>
          <ac:spMkLst>
            <pc:docMk/>
            <pc:sldMk cId="1318185381" sldId="293"/>
            <ac:spMk id="19" creationId="{70CB0F40-58C7-D938-C19B-B2B6EE2FC507}"/>
          </ac:spMkLst>
        </pc:spChg>
        <pc:spChg chg="add del mod">
          <ac:chgData name="Rebecca Jackaman" userId="8dd81ff4-dc4f-4aae-bd14-f3cb3dc4c933" providerId="ADAL" clId="{FFBEF448-7D68-47E2-92FB-F50F5D6013C5}" dt="2025-09-09T07:12:52.603" v="11" actId="478"/>
          <ac:spMkLst>
            <pc:docMk/>
            <pc:sldMk cId="1318185381" sldId="293"/>
            <ac:spMk id="20" creationId="{7CCCDC39-C514-47D1-9012-F05C885D2C21}"/>
          </ac:spMkLst>
        </pc:spChg>
        <pc:spChg chg="add del mod">
          <ac:chgData name="Rebecca Jackaman" userId="8dd81ff4-dc4f-4aae-bd14-f3cb3dc4c933" providerId="ADAL" clId="{FFBEF448-7D68-47E2-92FB-F50F5D6013C5}" dt="2025-09-09T07:12:52.603" v="11" actId="478"/>
          <ac:spMkLst>
            <pc:docMk/>
            <pc:sldMk cId="1318185381" sldId="293"/>
            <ac:spMk id="21" creationId="{94C0636A-0C58-6171-409A-DFC14A672FAC}"/>
          </ac:spMkLst>
        </pc:spChg>
        <pc:spChg chg="add del mod">
          <ac:chgData name="Rebecca Jackaman" userId="8dd81ff4-dc4f-4aae-bd14-f3cb3dc4c933" providerId="ADAL" clId="{FFBEF448-7D68-47E2-92FB-F50F5D6013C5}" dt="2025-09-09T07:12:52.603" v="11" actId="478"/>
          <ac:spMkLst>
            <pc:docMk/>
            <pc:sldMk cId="1318185381" sldId="293"/>
            <ac:spMk id="22" creationId="{AA1EE38D-7098-495F-ED84-7A05E9160932}"/>
          </ac:spMkLst>
        </pc:spChg>
        <pc:spChg chg="add mod">
          <ac:chgData name="Rebecca Jackaman" userId="8dd81ff4-dc4f-4aae-bd14-f3cb3dc4c933" providerId="ADAL" clId="{FFBEF448-7D68-47E2-92FB-F50F5D6013C5}" dt="2025-09-09T07:21:24.677" v="15" actId="1076"/>
          <ac:spMkLst>
            <pc:docMk/>
            <pc:sldMk cId="1318185381" sldId="293"/>
            <ac:spMk id="24" creationId="{3882F794-0DA3-1054-F55C-B465494994B9}"/>
          </ac:spMkLst>
        </pc:spChg>
        <pc:spChg chg="add mod">
          <ac:chgData name="Rebecca Jackaman" userId="8dd81ff4-dc4f-4aae-bd14-f3cb3dc4c933" providerId="ADAL" clId="{FFBEF448-7D68-47E2-92FB-F50F5D6013C5}" dt="2025-09-09T07:22:20.246" v="50" actId="20577"/>
          <ac:spMkLst>
            <pc:docMk/>
            <pc:sldMk cId="1318185381" sldId="293"/>
            <ac:spMk id="25" creationId="{37A2BAC8-7413-E5B8-EE82-876F589DB6A3}"/>
          </ac:spMkLst>
        </pc:spChg>
        <pc:graphicFrameChg chg="add mod">
          <ac:chgData name="Rebecca Jackaman" userId="8dd81ff4-dc4f-4aae-bd14-f3cb3dc4c933" providerId="ADAL" clId="{FFBEF448-7D68-47E2-92FB-F50F5D6013C5}" dt="2025-09-09T07:08:22.475" v="2"/>
          <ac:graphicFrameMkLst>
            <pc:docMk/>
            <pc:sldMk cId="1318185381" sldId="293"/>
            <ac:graphicFrameMk id="4" creationId="{4B576C07-825B-6865-1688-6BCB66EE85CB}"/>
          </ac:graphicFrameMkLst>
        </pc:graphicFrameChg>
        <pc:graphicFrameChg chg="add del mod">
          <ac:chgData name="Rebecca Jackaman" userId="8dd81ff4-dc4f-4aae-bd14-f3cb3dc4c933" providerId="ADAL" clId="{FFBEF448-7D68-47E2-92FB-F50F5D6013C5}" dt="2025-09-09T07:12:26.483" v="8" actId="478"/>
          <ac:graphicFrameMkLst>
            <pc:docMk/>
            <pc:sldMk cId="1318185381" sldId="293"/>
            <ac:graphicFrameMk id="14" creationId="{F9E08EF5-C4B2-236A-DB39-93CD5628C9E9}"/>
          </ac:graphicFrameMkLst>
        </pc:graphicFrameChg>
        <pc:graphicFrameChg chg="add del mod">
          <ac:chgData name="Rebecca Jackaman" userId="8dd81ff4-dc4f-4aae-bd14-f3cb3dc4c933" providerId="ADAL" clId="{FFBEF448-7D68-47E2-92FB-F50F5D6013C5}" dt="2025-09-09T07:12:52.603" v="11" actId="478"/>
          <ac:graphicFrameMkLst>
            <pc:docMk/>
            <pc:sldMk cId="1318185381" sldId="293"/>
            <ac:graphicFrameMk id="18" creationId="{0EE2B38A-9CC1-E65A-53CB-B8AC4B5E01F0}"/>
          </ac:graphicFrameMkLst>
        </pc:graphicFrameChg>
        <pc:graphicFrameChg chg="add del mod">
          <ac:chgData name="Rebecca Jackaman" userId="8dd81ff4-dc4f-4aae-bd14-f3cb3dc4c933" providerId="ADAL" clId="{FFBEF448-7D68-47E2-92FB-F50F5D6013C5}" dt="2025-09-09T07:21:31.003" v="16" actId="478"/>
          <ac:graphicFrameMkLst>
            <pc:docMk/>
            <pc:sldMk cId="1318185381" sldId="293"/>
            <ac:graphicFrameMk id="23" creationId="{CA368B15-D04D-978C-F639-706253426EB0}"/>
          </ac:graphicFrameMkLst>
        </pc:graphicFrameChg>
        <pc:picChg chg="add mod">
          <ac:chgData name="Rebecca Jackaman" userId="8dd81ff4-dc4f-4aae-bd14-f3cb3dc4c933" providerId="ADAL" clId="{FFBEF448-7D68-47E2-92FB-F50F5D6013C5}" dt="2025-09-09T14:46:59.517" v="58" actId="1076"/>
          <ac:picMkLst>
            <pc:docMk/>
            <pc:sldMk cId="1318185381" sldId="293"/>
            <ac:picMk id="3" creationId="{67A79691-8890-3E9B-63BB-4EA2272A1C90}"/>
          </ac:picMkLst>
        </pc:picChg>
        <pc:picChg chg="add mod">
          <ac:chgData name="Rebecca Jackaman" userId="8dd81ff4-dc4f-4aae-bd14-f3cb3dc4c933" providerId="ADAL" clId="{FFBEF448-7D68-47E2-92FB-F50F5D6013C5}" dt="2025-09-09T07:08:22.475" v="2"/>
          <ac:picMkLst>
            <pc:docMk/>
            <pc:sldMk cId="1318185381" sldId="293"/>
            <ac:picMk id="1026" creationId="{1FFDA1AB-C40A-8892-4860-AF335F9947E5}"/>
          </ac:picMkLst>
        </pc:picChg>
        <pc:picChg chg="add mod">
          <ac:chgData name="Rebecca Jackaman" userId="8dd81ff4-dc4f-4aae-bd14-f3cb3dc4c933" providerId="ADAL" clId="{FFBEF448-7D68-47E2-92FB-F50F5D6013C5}" dt="2025-09-09T07:08:22.475" v="2"/>
          <ac:picMkLst>
            <pc:docMk/>
            <pc:sldMk cId="1318185381" sldId="293"/>
            <ac:picMk id="1028" creationId="{2EFF2331-DAE4-9B38-31FF-0577765A5FDE}"/>
          </ac:picMkLst>
        </pc:picChg>
        <pc:picChg chg="add mod">
          <ac:chgData name="Rebecca Jackaman" userId="8dd81ff4-dc4f-4aae-bd14-f3cb3dc4c933" providerId="ADAL" clId="{FFBEF448-7D68-47E2-92FB-F50F5D6013C5}" dt="2025-09-09T07:11:48.812" v="6"/>
          <ac:picMkLst>
            <pc:docMk/>
            <pc:sldMk cId="1318185381" sldId="293"/>
            <ac:picMk id="1031" creationId="{4945988B-4DA0-1B2B-9384-3B1AE20A7E72}"/>
          </ac:picMkLst>
        </pc:picChg>
        <pc:picChg chg="add mod">
          <ac:chgData name="Rebecca Jackaman" userId="8dd81ff4-dc4f-4aae-bd14-f3cb3dc4c933" providerId="ADAL" clId="{FFBEF448-7D68-47E2-92FB-F50F5D6013C5}" dt="2025-09-09T07:11:48.812" v="6"/>
          <ac:picMkLst>
            <pc:docMk/>
            <pc:sldMk cId="1318185381" sldId="293"/>
            <ac:picMk id="1041" creationId="{8B21ADE5-D870-BBD9-EA9B-57BA92B3D69F}"/>
          </ac:picMkLst>
        </pc:picChg>
        <pc:picChg chg="add mod">
          <ac:chgData name="Rebecca Jackaman" userId="8dd81ff4-dc4f-4aae-bd14-f3cb3dc4c933" providerId="ADAL" clId="{FFBEF448-7D68-47E2-92FB-F50F5D6013C5}" dt="2025-09-09T07:11:48.812" v="6"/>
          <ac:picMkLst>
            <pc:docMk/>
            <pc:sldMk cId="1318185381" sldId="293"/>
            <ac:picMk id="1045" creationId="{D7B30591-609D-091F-68D6-7BCEB98AB126}"/>
          </ac:picMkLst>
        </pc:picChg>
        <pc:picChg chg="add del mod">
          <ac:chgData name="Rebecca Jackaman" userId="8dd81ff4-dc4f-4aae-bd14-f3cb3dc4c933" providerId="ADAL" clId="{FFBEF448-7D68-47E2-92FB-F50F5D6013C5}" dt="2025-09-09T07:11:40.657" v="5" actId="478"/>
          <ac:picMkLst>
            <pc:docMk/>
            <pc:sldMk cId="1318185381" sldId="293"/>
            <ac:picMk id="1046" creationId="{3D917C96-BC74-8EF4-A70E-C5E62FB722B7}"/>
          </ac:picMkLst>
        </pc:picChg>
        <pc:picChg chg="del">
          <ac:chgData name="Rebecca Jackaman" userId="8dd81ff4-dc4f-4aae-bd14-f3cb3dc4c933" providerId="ADAL" clId="{FFBEF448-7D68-47E2-92FB-F50F5D6013C5}" dt="2025-09-09T07:11:38.153" v="4" actId="478"/>
          <ac:picMkLst>
            <pc:docMk/>
            <pc:sldMk cId="1318185381" sldId="293"/>
            <ac:picMk id="1048" creationId="{BC17AF17-E3B9-2E77-17DD-8F88F82F9DC4}"/>
          </ac:picMkLst>
        </pc:picChg>
        <pc:picChg chg="add del mod">
          <ac:chgData name="Rebecca Jackaman" userId="8dd81ff4-dc4f-4aae-bd14-f3cb3dc4c933" providerId="ADAL" clId="{FFBEF448-7D68-47E2-92FB-F50F5D6013C5}" dt="2025-09-09T07:11:38.153" v="4" actId="478"/>
          <ac:picMkLst>
            <pc:docMk/>
            <pc:sldMk cId="1318185381" sldId="293"/>
            <ac:picMk id="1051" creationId="{ED031901-F7C7-DAB5-A5CC-D4551AF86602}"/>
          </ac:picMkLst>
        </pc:picChg>
        <pc:picChg chg="add del mod">
          <ac:chgData name="Rebecca Jackaman" userId="8dd81ff4-dc4f-4aae-bd14-f3cb3dc4c933" providerId="ADAL" clId="{FFBEF448-7D68-47E2-92FB-F50F5D6013C5}" dt="2025-09-09T07:11:38.153" v="4" actId="478"/>
          <ac:picMkLst>
            <pc:docMk/>
            <pc:sldMk cId="1318185381" sldId="293"/>
            <ac:picMk id="1057" creationId="{F1D46176-7B73-0D51-5832-C1A4F17F25EF}"/>
          </ac:picMkLst>
        </pc:picChg>
        <pc:picChg chg="add mod">
          <ac:chgData name="Rebecca Jackaman" userId="8dd81ff4-dc4f-4aae-bd14-f3cb3dc4c933" providerId="ADAL" clId="{FFBEF448-7D68-47E2-92FB-F50F5D6013C5}" dt="2025-09-09T07:11:48.812" v="6"/>
          <ac:picMkLst>
            <pc:docMk/>
            <pc:sldMk cId="1318185381" sldId="293"/>
            <ac:picMk id="1058" creationId="{CF0CD77A-D5FF-A1D6-554C-DD8F6019EA96}"/>
          </ac:picMkLst>
        </pc:picChg>
        <pc:picChg chg="add del mod">
          <ac:chgData name="Rebecca Jackaman" userId="8dd81ff4-dc4f-4aae-bd14-f3cb3dc4c933" providerId="ADAL" clId="{FFBEF448-7D68-47E2-92FB-F50F5D6013C5}" dt="2025-09-09T07:11:48.812" v="6"/>
          <ac:picMkLst>
            <pc:docMk/>
            <pc:sldMk cId="1318185381" sldId="293"/>
            <ac:picMk id="1059" creationId="{23D4DFC6-06B3-018D-1C07-47C5E414A822}"/>
          </ac:picMkLst>
        </pc:picChg>
        <pc:picChg chg="add del mod">
          <ac:chgData name="Rebecca Jackaman" userId="8dd81ff4-dc4f-4aae-bd14-f3cb3dc4c933" providerId="ADAL" clId="{FFBEF448-7D68-47E2-92FB-F50F5D6013C5}" dt="2025-09-09T07:11:38.153" v="4" actId="478"/>
          <ac:picMkLst>
            <pc:docMk/>
            <pc:sldMk cId="1318185381" sldId="293"/>
            <ac:picMk id="1062" creationId="{925E1E50-4E37-8B6D-2CC2-EF873B1169CC}"/>
          </ac:picMkLst>
        </pc:picChg>
        <pc:picChg chg="add mod">
          <ac:chgData name="Rebecca Jackaman" userId="8dd81ff4-dc4f-4aae-bd14-f3cb3dc4c933" providerId="ADAL" clId="{FFBEF448-7D68-47E2-92FB-F50F5D6013C5}" dt="2025-09-09T07:11:48.812" v="6"/>
          <ac:picMkLst>
            <pc:docMk/>
            <pc:sldMk cId="1318185381" sldId="293"/>
            <ac:picMk id="1063" creationId="{6494A0BF-AA61-C565-9A0D-B90C28F8EAA7}"/>
          </ac:picMkLst>
        </pc:picChg>
        <pc:picChg chg="add del mod">
          <ac:chgData name="Rebecca Jackaman" userId="8dd81ff4-dc4f-4aae-bd14-f3cb3dc4c933" providerId="ADAL" clId="{FFBEF448-7D68-47E2-92FB-F50F5D6013C5}" dt="2025-09-09T07:11:38.153" v="4" actId="478"/>
          <ac:picMkLst>
            <pc:docMk/>
            <pc:sldMk cId="1318185381" sldId="293"/>
            <ac:picMk id="1064" creationId="{50B708F6-9711-DAD8-D1CA-7AC266972DD1}"/>
          </ac:picMkLst>
        </pc:picChg>
        <pc:picChg chg="add del mod">
          <ac:chgData name="Rebecca Jackaman" userId="8dd81ff4-dc4f-4aae-bd14-f3cb3dc4c933" providerId="ADAL" clId="{FFBEF448-7D68-47E2-92FB-F50F5D6013C5}" dt="2025-09-09T07:12:26.483" v="8" actId="478"/>
          <ac:picMkLst>
            <pc:docMk/>
            <pc:sldMk cId="1318185381" sldId="293"/>
            <ac:picMk id="1068" creationId="{2BD648E6-3927-EA86-EF61-7A5A7BFD35A9}"/>
          </ac:picMkLst>
        </pc:picChg>
        <pc:picChg chg="add del mod">
          <ac:chgData name="Rebecca Jackaman" userId="8dd81ff4-dc4f-4aae-bd14-f3cb3dc4c933" providerId="ADAL" clId="{FFBEF448-7D68-47E2-92FB-F50F5D6013C5}" dt="2025-09-09T07:12:26.483" v="8" actId="478"/>
          <ac:picMkLst>
            <pc:docMk/>
            <pc:sldMk cId="1318185381" sldId="293"/>
            <ac:picMk id="1070" creationId="{258BF725-A7F5-5313-7AE1-7CA49D95E9F6}"/>
          </ac:picMkLst>
        </pc:picChg>
        <pc:picChg chg="add del mod">
          <ac:chgData name="Rebecca Jackaman" userId="8dd81ff4-dc4f-4aae-bd14-f3cb3dc4c933" providerId="ADAL" clId="{FFBEF448-7D68-47E2-92FB-F50F5D6013C5}" dt="2025-09-09T07:12:52.603" v="11" actId="478"/>
          <ac:picMkLst>
            <pc:docMk/>
            <pc:sldMk cId="1318185381" sldId="293"/>
            <ac:picMk id="1072" creationId="{D497500D-B909-76B0-0939-377D2876B4AB}"/>
          </ac:picMkLst>
        </pc:picChg>
        <pc:picChg chg="add del mod">
          <ac:chgData name="Rebecca Jackaman" userId="8dd81ff4-dc4f-4aae-bd14-f3cb3dc4c933" providerId="ADAL" clId="{FFBEF448-7D68-47E2-92FB-F50F5D6013C5}" dt="2025-09-09T07:12:52.603" v="11" actId="478"/>
          <ac:picMkLst>
            <pc:docMk/>
            <pc:sldMk cId="1318185381" sldId="293"/>
            <ac:picMk id="1074" creationId="{15EC8EE5-DC8D-6B30-A6BE-5B5B23AA6819}"/>
          </ac:picMkLst>
        </pc:picChg>
        <pc:picChg chg="add del mod">
          <ac:chgData name="Rebecca Jackaman" userId="8dd81ff4-dc4f-4aae-bd14-f3cb3dc4c933" providerId="ADAL" clId="{FFBEF448-7D68-47E2-92FB-F50F5D6013C5}" dt="2025-09-09T07:12:52.603" v="11" actId="478"/>
          <ac:picMkLst>
            <pc:docMk/>
            <pc:sldMk cId="1318185381" sldId="293"/>
            <ac:picMk id="1076" creationId="{0C22C5BF-D09C-2CEB-B660-7DDA0D621E7F}"/>
          </ac:picMkLst>
        </pc:picChg>
        <pc:picChg chg="add del mod">
          <ac:chgData name="Rebecca Jackaman" userId="8dd81ff4-dc4f-4aae-bd14-f3cb3dc4c933" providerId="ADAL" clId="{FFBEF448-7D68-47E2-92FB-F50F5D6013C5}" dt="2025-09-09T07:12:52.603" v="11" actId="478"/>
          <ac:picMkLst>
            <pc:docMk/>
            <pc:sldMk cId="1318185381" sldId="293"/>
            <ac:picMk id="1078" creationId="{32575EF1-2A4D-BC80-4C60-3D4489175255}"/>
          </ac:picMkLst>
        </pc:picChg>
        <pc:picChg chg="add mod">
          <ac:chgData name="Rebecca Jackaman" userId="8dd81ff4-dc4f-4aae-bd14-f3cb3dc4c933" providerId="ADAL" clId="{FFBEF448-7D68-47E2-92FB-F50F5D6013C5}" dt="2025-09-09T07:21:47.620" v="17" actId="1076"/>
          <ac:picMkLst>
            <pc:docMk/>
            <pc:sldMk cId="1318185381" sldId="293"/>
            <ac:picMk id="1079" creationId="{C75DA4C7-FEB8-CC15-5F7D-43AA54D698F1}"/>
          </ac:picMkLst>
        </pc:picChg>
      </pc:sldChg>
    </pc:docChg>
  </pc:docChgLst>
  <pc:docChgLst>
    <pc:chgData name="Rebecca Jackaman" userId="8dd81ff4-dc4f-4aae-bd14-f3cb3dc4c933" providerId="ADAL" clId="{827E0671-1AEF-49CE-8DC7-F54FFF0AE88B}"/>
    <pc:docChg chg="undo custSel addSld delSld modSld">
      <pc:chgData name="Rebecca Jackaman" userId="8dd81ff4-dc4f-4aae-bd14-f3cb3dc4c933" providerId="ADAL" clId="{827E0671-1AEF-49CE-8DC7-F54FFF0AE88B}" dt="2025-06-24T15:22:55.972" v="3089" actId="5793"/>
      <pc:docMkLst>
        <pc:docMk/>
      </pc:docMkLst>
      <pc:sldChg chg="addSp modSp mod">
        <pc:chgData name="Rebecca Jackaman" userId="8dd81ff4-dc4f-4aae-bd14-f3cb3dc4c933" providerId="ADAL" clId="{827E0671-1AEF-49CE-8DC7-F54FFF0AE88B}" dt="2025-06-24T09:53:08.519" v="2545" actId="207"/>
        <pc:sldMkLst>
          <pc:docMk/>
          <pc:sldMk cId="769675095" sldId="257"/>
        </pc:sldMkLst>
      </pc:sldChg>
      <pc:sldChg chg="addSp delSp modSp mod">
        <pc:chgData name="Rebecca Jackaman" userId="8dd81ff4-dc4f-4aae-bd14-f3cb3dc4c933" providerId="ADAL" clId="{827E0671-1AEF-49CE-8DC7-F54FFF0AE88B}" dt="2025-06-24T08:24:02.145" v="216" actId="20577"/>
        <pc:sldMkLst>
          <pc:docMk/>
          <pc:sldMk cId="3081074109" sldId="258"/>
        </pc:sldMkLst>
      </pc:sldChg>
      <pc:sldChg chg="modSp mod">
        <pc:chgData name="Rebecca Jackaman" userId="8dd81ff4-dc4f-4aae-bd14-f3cb3dc4c933" providerId="ADAL" clId="{827E0671-1AEF-49CE-8DC7-F54FFF0AE88B}" dt="2025-06-24T08:27:30.470" v="275" actId="20577"/>
        <pc:sldMkLst>
          <pc:docMk/>
          <pc:sldMk cId="1564100582" sldId="268"/>
        </pc:sldMkLst>
      </pc:sldChg>
      <pc:sldChg chg="modSp mod">
        <pc:chgData name="Rebecca Jackaman" userId="8dd81ff4-dc4f-4aae-bd14-f3cb3dc4c933" providerId="ADAL" clId="{827E0671-1AEF-49CE-8DC7-F54FFF0AE88B}" dt="2025-06-24T08:29:23.264" v="346" actId="1076"/>
        <pc:sldMkLst>
          <pc:docMk/>
          <pc:sldMk cId="1207858315" sldId="269"/>
        </pc:sldMkLst>
      </pc:sldChg>
      <pc:sldChg chg="modSp mod">
        <pc:chgData name="Rebecca Jackaman" userId="8dd81ff4-dc4f-4aae-bd14-f3cb3dc4c933" providerId="ADAL" clId="{827E0671-1AEF-49CE-8DC7-F54FFF0AE88B}" dt="2025-06-24T15:10:10.141" v="2774" actId="255"/>
        <pc:sldMkLst>
          <pc:docMk/>
          <pc:sldMk cId="3422886350" sldId="270"/>
        </pc:sldMkLst>
      </pc:sldChg>
      <pc:sldChg chg="modSp mod">
        <pc:chgData name="Rebecca Jackaman" userId="8dd81ff4-dc4f-4aae-bd14-f3cb3dc4c933" providerId="ADAL" clId="{827E0671-1AEF-49CE-8DC7-F54FFF0AE88B}" dt="2025-06-24T10:04:03.380" v="2615" actId="403"/>
        <pc:sldMkLst>
          <pc:docMk/>
          <pc:sldMk cId="4041912125" sldId="271"/>
        </pc:sldMkLst>
      </pc:sldChg>
      <pc:sldChg chg="modSp mod">
        <pc:chgData name="Rebecca Jackaman" userId="8dd81ff4-dc4f-4aae-bd14-f3cb3dc4c933" providerId="ADAL" clId="{827E0671-1AEF-49CE-8DC7-F54FFF0AE88B}" dt="2025-06-24T10:03:50.148" v="2614" actId="403"/>
        <pc:sldMkLst>
          <pc:docMk/>
          <pc:sldMk cId="1409771414" sldId="272"/>
        </pc:sldMkLst>
      </pc:sldChg>
      <pc:sldChg chg="del">
        <pc:chgData name="Rebecca Jackaman" userId="8dd81ff4-dc4f-4aae-bd14-f3cb3dc4c933" providerId="ADAL" clId="{827E0671-1AEF-49CE-8DC7-F54FFF0AE88B}" dt="2025-06-24T09:48:00.567" v="2525" actId="2696"/>
        <pc:sldMkLst>
          <pc:docMk/>
          <pc:sldMk cId="2780817007" sldId="273"/>
        </pc:sldMkLst>
      </pc:sldChg>
      <pc:sldChg chg="modSp mod modClrScheme chgLayout">
        <pc:chgData name="Rebecca Jackaman" userId="8dd81ff4-dc4f-4aae-bd14-f3cb3dc4c933" providerId="ADAL" clId="{827E0671-1AEF-49CE-8DC7-F54FFF0AE88B}" dt="2025-06-24T15:10:29.720" v="2775" actId="404"/>
        <pc:sldMkLst>
          <pc:docMk/>
          <pc:sldMk cId="3468244209" sldId="274"/>
        </pc:sldMkLst>
      </pc:sldChg>
      <pc:sldChg chg="del">
        <pc:chgData name="Rebecca Jackaman" userId="8dd81ff4-dc4f-4aae-bd14-f3cb3dc4c933" providerId="ADAL" clId="{827E0671-1AEF-49CE-8DC7-F54FFF0AE88B}" dt="2025-06-24T08:59:34.841" v="1739" actId="2696"/>
        <pc:sldMkLst>
          <pc:docMk/>
          <pc:sldMk cId="2646321941" sldId="276"/>
        </pc:sldMkLst>
      </pc:sldChg>
      <pc:sldChg chg="modSp mod">
        <pc:chgData name="Rebecca Jackaman" userId="8dd81ff4-dc4f-4aae-bd14-f3cb3dc4c933" providerId="ADAL" clId="{827E0671-1AEF-49CE-8DC7-F54FFF0AE88B}" dt="2025-06-24T15:03:33.817" v="2688" actId="948"/>
        <pc:sldMkLst>
          <pc:docMk/>
          <pc:sldMk cId="1732622006" sldId="277"/>
        </pc:sldMkLst>
      </pc:sldChg>
      <pc:sldChg chg="modSp mod">
        <pc:chgData name="Rebecca Jackaman" userId="8dd81ff4-dc4f-4aae-bd14-f3cb3dc4c933" providerId="ADAL" clId="{827E0671-1AEF-49CE-8DC7-F54FFF0AE88B}" dt="2025-06-24T15:22:55.972" v="3089" actId="5793"/>
        <pc:sldMkLst>
          <pc:docMk/>
          <pc:sldMk cId="1111653087" sldId="278"/>
        </pc:sldMkLst>
      </pc:sldChg>
      <pc:sldChg chg="modSp mod">
        <pc:chgData name="Rebecca Jackaman" userId="8dd81ff4-dc4f-4aae-bd14-f3cb3dc4c933" providerId="ADAL" clId="{827E0671-1AEF-49CE-8DC7-F54FFF0AE88B}" dt="2025-06-24T09:29:06.455" v="2504" actId="115"/>
        <pc:sldMkLst>
          <pc:docMk/>
          <pc:sldMk cId="1913373250" sldId="280"/>
        </pc:sldMkLst>
      </pc:sldChg>
      <pc:sldChg chg="modSp mod">
        <pc:chgData name="Rebecca Jackaman" userId="8dd81ff4-dc4f-4aae-bd14-f3cb3dc4c933" providerId="ADAL" clId="{827E0671-1AEF-49CE-8DC7-F54FFF0AE88B}" dt="2025-06-24T08:30:36.993" v="393" actId="115"/>
        <pc:sldMkLst>
          <pc:docMk/>
          <pc:sldMk cId="3094517636" sldId="281"/>
        </pc:sldMkLst>
      </pc:sldChg>
      <pc:sldChg chg="modSp mod">
        <pc:chgData name="Rebecca Jackaman" userId="8dd81ff4-dc4f-4aae-bd14-f3cb3dc4c933" providerId="ADAL" clId="{827E0671-1AEF-49CE-8DC7-F54FFF0AE88B}" dt="2025-06-24T08:32:32.584" v="455" actId="20577"/>
        <pc:sldMkLst>
          <pc:docMk/>
          <pc:sldMk cId="1468999290" sldId="282"/>
        </pc:sldMkLst>
      </pc:sldChg>
      <pc:sldChg chg="addSp modSp mod">
        <pc:chgData name="Rebecca Jackaman" userId="8dd81ff4-dc4f-4aae-bd14-f3cb3dc4c933" providerId="ADAL" clId="{827E0671-1AEF-49CE-8DC7-F54FFF0AE88B}" dt="2025-06-24T09:28:56.485" v="2503" actId="403"/>
        <pc:sldMkLst>
          <pc:docMk/>
          <pc:sldMk cId="3400034534" sldId="283"/>
        </pc:sldMkLst>
      </pc:sldChg>
      <pc:sldChg chg="modSp add mod">
        <pc:chgData name="Rebecca Jackaman" userId="8dd81ff4-dc4f-4aae-bd14-f3cb3dc4c933" providerId="ADAL" clId="{827E0671-1AEF-49CE-8DC7-F54FFF0AE88B}" dt="2025-06-24T08:56:55.883" v="1727"/>
        <pc:sldMkLst>
          <pc:docMk/>
          <pc:sldMk cId="3742716074" sldId="284"/>
        </pc:sldMkLst>
      </pc:sldChg>
      <pc:sldChg chg="modSp add mod">
        <pc:chgData name="Rebecca Jackaman" userId="8dd81ff4-dc4f-4aae-bd14-f3cb3dc4c933" providerId="ADAL" clId="{827E0671-1AEF-49CE-8DC7-F54FFF0AE88B}" dt="2025-06-24T15:08:57.613" v="2765" actId="20577"/>
        <pc:sldMkLst>
          <pc:docMk/>
          <pc:sldMk cId="300892155" sldId="285"/>
        </pc:sldMkLst>
      </pc:sldChg>
      <pc:sldChg chg="modSp add mod">
        <pc:chgData name="Rebecca Jackaman" userId="8dd81ff4-dc4f-4aae-bd14-f3cb3dc4c933" providerId="ADAL" clId="{827E0671-1AEF-49CE-8DC7-F54FFF0AE88B}" dt="2025-06-24T08:58:54.184" v="1738" actId="20577"/>
        <pc:sldMkLst>
          <pc:docMk/>
          <pc:sldMk cId="1111346305" sldId="286"/>
        </pc:sldMkLst>
      </pc:sldChg>
      <pc:sldChg chg="addSp delSp modSp add mod">
        <pc:chgData name="Rebecca Jackaman" userId="8dd81ff4-dc4f-4aae-bd14-f3cb3dc4c933" providerId="ADAL" clId="{827E0671-1AEF-49CE-8DC7-F54FFF0AE88B}" dt="2025-06-24T10:03:05.634" v="2611" actId="1076"/>
        <pc:sldMkLst>
          <pc:docMk/>
          <pc:sldMk cId="1186859776" sldId="287"/>
        </pc:sldMkLst>
      </pc:sldChg>
      <pc:sldChg chg="delSp modSp add mod">
        <pc:chgData name="Rebecca Jackaman" userId="8dd81ff4-dc4f-4aae-bd14-f3cb3dc4c933" providerId="ADAL" clId="{827E0671-1AEF-49CE-8DC7-F54FFF0AE88B}" dt="2025-06-24T10:02:51.717" v="2609" actId="1076"/>
        <pc:sldMkLst>
          <pc:docMk/>
          <pc:sldMk cId="3723098152" sldId="288"/>
        </pc:sldMkLst>
      </pc:sldChg>
      <pc:sldChg chg="add">
        <pc:chgData name="Rebecca Jackaman" userId="8dd81ff4-dc4f-4aae-bd14-f3cb3dc4c933" providerId="ADAL" clId="{827E0671-1AEF-49CE-8DC7-F54FFF0AE88B}" dt="2025-06-24T15:00:38.794" v="2616" actId="2890"/>
        <pc:sldMkLst>
          <pc:docMk/>
          <pc:sldMk cId="3218270502" sldId="289"/>
        </pc:sldMkLst>
      </pc:sldChg>
      <pc:sldChg chg="modSp add mod">
        <pc:chgData name="Rebecca Jackaman" userId="8dd81ff4-dc4f-4aae-bd14-f3cb3dc4c933" providerId="ADAL" clId="{827E0671-1AEF-49CE-8DC7-F54FFF0AE88B}" dt="2025-06-24T15:06:21.673" v="2731" actId="255"/>
        <pc:sldMkLst>
          <pc:docMk/>
          <pc:sldMk cId="792311146" sldId="290"/>
        </pc:sldMkLst>
      </pc:sldChg>
      <pc:sldChg chg="modSp add mod">
        <pc:chgData name="Rebecca Jackaman" userId="8dd81ff4-dc4f-4aae-bd14-f3cb3dc4c933" providerId="ADAL" clId="{827E0671-1AEF-49CE-8DC7-F54FFF0AE88B}" dt="2025-06-24T15:09:40.441" v="2773" actId="20577"/>
        <pc:sldMkLst>
          <pc:docMk/>
          <pc:sldMk cId="3169239515" sldId="291"/>
        </pc:sldMkLst>
      </pc:sldChg>
      <pc:sldChg chg="new del">
        <pc:chgData name="Rebecca Jackaman" userId="8dd81ff4-dc4f-4aae-bd14-f3cb3dc4c933" providerId="ADAL" clId="{827E0671-1AEF-49CE-8DC7-F54FFF0AE88B}" dt="2025-06-24T15:10:49.032" v="2777" actId="2696"/>
        <pc:sldMkLst>
          <pc:docMk/>
          <pc:sldMk cId="50050389" sldId="292"/>
        </pc:sldMkLst>
      </pc:sldChg>
      <pc:sldChg chg="delSp modSp add mod">
        <pc:chgData name="Rebecca Jackaman" userId="8dd81ff4-dc4f-4aae-bd14-f3cb3dc4c933" providerId="ADAL" clId="{827E0671-1AEF-49CE-8DC7-F54FFF0AE88B}" dt="2025-06-24T15:21:50.213" v="3070" actId="20577"/>
        <pc:sldMkLst>
          <pc:docMk/>
          <pc:sldMk cId="3886014849" sldId="29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35" cy="498375"/>
          </a:xfrm>
          <a:prstGeom prst="rect">
            <a:avLst/>
          </a:prstGeom>
        </p:spPr>
        <p:txBody>
          <a:bodyPr vert="horz" lIns="91486" tIns="45743" rIns="91486" bIns="45743" rtlCol="0"/>
          <a:lstStyle>
            <a:lvl1pPr algn="l">
              <a:defRPr sz="1200"/>
            </a:lvl1pPr>
          </a:lstStyle>
          <a:p>
            <a:endParaRPr/>
          </a:p>
        </p:txBody>
      </p:sp>
      <p:sp>
        <p:nvSpPr>
          <p:cNvPr id="3" name="Date Placeholder 2"/>
          <p:cNvSpPr>
            <a:spLocks noGrp="1"/>
          </p:cNvSpPr>
          <p:nvPr>
            <p:ph type="dt" sz="quarter" idx="1"/>
          </p:nvPr>
        </p:nvSpPr>
        <p:spPr>
          <a:xfrm>
            <a:off x="3852242" y="0"/>
            <a:ext cx="2947035" cy="498375"/>
          </a:xfrm>
          <a:prstGeom prst="rect">
            <a:avLst/>
          </a:prstGeom>
        </p:spPr>
        <p:txBody>
          <a:bodyPr vert="horz" lIns="91486" tIns="45743" rIns="91486" bIns="45743" rtlCol="0"/>
          <a:lstStyle>
            <a:lvl1pPr algn="r">
              <a:defRPr sz="1200"/>
            </a:lvl1pPr>
          </a:lstStyle>
          <a:p>
            <a:fld id="{03A45BA1-980A-4507-BE5A-5C1E7C2FFD8F}" type="datetimeFigureOut">
              <a:rPr lang="en-US"/>
              <a:t>9/9/2025</a:t>
            </a:fld>
            <a:endParaRPr/>
          </a:p>
        </p:txBody>
      </p:sp>
      <p:sp>
        <p:nvSpPr>
          <p:cNvPr id="4" name="Footer Placeholder 3"/>
          <p:cNvSpPr>
            <a:spLocks noGrp="1"/>
          </p:cNvSpPr>
          <p:nvPr>
            <p:ph type="ftr" sz="quarter" idx="2"/>
          </p:nvPr>
        </p:nvSpPr>
        <p:spPr>
          <a:xfrm>
            <a:off x="0" y="9434616"/>
            <a:ext cx="2947035" cy="498374"/>
          </a:xfrm>
          <a:prstGeom prst="rect">
            <a:avLst/>
          </a:prstGeom>
        </p:spPr>
        <p:txBody>
          <a:bodyPr vert="horz" lIns="91486" tIns="45743" rIns="91486" bIns="45743" rtlCol="0" anchor="b"/>
          <a:lstStyle>
            <a:lvl1pPr algn="l">
              <a:defRPr sz="1200"/>
            </a:lvl1pPr>
          </a:lstStyle>
          <a:p>
            <a:endParaRPr/>
          </a:p>
        </p:txBody>
      </p:sp>
      <p:sp>
        <p:nvSpPr>
          <p:cNvPr id="5" name="Slide Number Placeholder 4"/>
          <p:cNvSpPr>
            <a:spLocks noGrp="1"/>
          </p:cNvSpPr>
          <p:nvPr>
            <p:ph type="sldNum" sz="quarter" idx="3"/>
          </p:nvPr>
        </p:nvSpPr>
        <p:spPr>
          <a:xfrm>
            <a:off x="3852242" y="9434616"/>
            <a:ext cx="2947035" cy="498374"/>
          </a:xfrm>
          <a:prstGeom prst="rect">
            <a:avLst/>
          </a:prstGeom>
        </p:spPr>
        <p:txBody>
          <a:bodyPr vert="horz" lIns="91486" tIns="45743" rIns="91486" bIns="45743"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35" cy="498375"/>
          </a:xfrm>
          <a:prstGeom prst="rect">
            <a:avLst/>
          </a:prstGeom>
        </p:spPr>
        <p:txBody>
          <a:bodyPr vert="horz" lIns="91486" tIns="45743" rIns="91486" bIns="45743" rtlCol="0"/>
          <a:lstStyle>
            <a:lvl1pPr algn="l">
              <a:defRPr sz="1200"/>
            </a:lvl1pPr>
          </a:lstStyle>
          <a:p>
            <a:endParaRPr/>
          </a:p>
        </p:txBody>
      </p:sp>
      <p:sp>
        <p:nvSpPr>
          <p:cNvPr id="3" name="Date Placeholder 2"/>
          <p:cNvSpPr>
            <a:spLocks noGrp="1"/>
          </p:cNvSpPr>
          <p:nvPr>
            <p:ph type="dt" idx="1"/>
          </p:nvPr>
        </p:nvSpPr>
        <p:spPr>
          <a:xfrm>
            <a:off x="3852242" y="0"/>
            <a:ext cx="2947035" cy="498375"/>
          </a:xfrm>
          <a:prstGeom prst="rect">
            <a:avLst/>
          </a:prstGeom>
        </p:spPr>
        <p:txBody>
          <a:bodyPr vert="horz" lIns="91486" tIns="45743" rIns="91486" bIns="45743" rtlCol="0"/>
          <a:lstStyle>
            <a:lvl1pPr algn="r">
              <a:defRPr sz="1200"/>
            </a:lvl1pPr>
          </a:lstStyle>
          <a:p>
            <a:fld id="{85A3416D-7FED-43BC-AA7C-D92DBA01ED64}" type="datetimeFigureOut">
              <a:rPr lang="en-US"/>
              <a:t>9/9/2025</a:t>
            </a:fld>
            <a:endParaRPr/>
          </a:p>
        </p:txBody>
      </p:sp>
      <p:sp>
        <p:nvSpPr>
          <p:cNvPr id="4" name="Slide Image Placeholder 3"/>
          <p:cNvSpPr>
            <a:spLocks noGrp="1" noRot="1" noChangeAspect="1"/>
          </p:cNvSpPr>
          <p:nvPr>
            <p:ph type="sldImg" idx="2"/>
          </p:nvPr>
        </p:nvSpPr>
        <p:spPr>
          <a:xfrm>
            <a:off x="422275" y="1243013"/>
            <a:ext cx="5956300" cy="3351212"/>
          </a:xfrm>
          <a:prstGeom prst="rect">
            <a:avLst/>
          </a:prstGeom>
          <a:noFill/>
          <a:ln w="12700">
            <a:solidFill>
              <a:prstClr val="black"/>
            </a:solidFill>
          </a:ln>
        </p:spPr>
        <p:txBody>
          <a:bodyPr vert="horz" lIns="91486" tIns="45743" rIns="91486" bIns="45743" rtlCol="0" anchor="ctr"/>
          <a:lstStyle/>
          <a:p>
            <a:endParaRPr/>
          </a:p>
        </p:txBody>
      </p:sp>
      <p:sp>
        <p:nvSpPr>
          <p:cNvPr id="5" name="Notes Placeholder 4"/>
          <p:cNvSpPr>
            <a:spLocks noGrp="1"/>
          </p:cNvSpPr>
          <p:nvPr>
            <p:ph type="body" sz="quarter" idx="3"/>
          </p:nvPr>
        </p:nvSpPr>
        <p:spPr>
          <a:xfrm>
            <a:off x="680086" y="4780250"/>
            <a:ext cx="5440680" cy="3911114"/>
          </a:xfrm>
          <a:prstGeom prst="rect">
            <a:avLst/>
          </a:prstGeom>
        </p:spPr>
        <p:txBody>
          <a:bodyPr vert="horz" lIns="91486" tIns="45743" rIns="91486" bIns="45743"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434616"/>
            <a:ext cx="2947035" cy="498374"/>
          </a:xfrm>
          <a:prstGeom prst="rect">
            <a:avLst/>
          </a:prstGeom>
        </p:spPr>
        <p:txBody>
          <a:bodyPr vert="horz" lIns="91486" tIns="45743" rIns="91486" bIns="45743" rtlCol="0" anchor="b"/>
          <a:lstStyle>
            <a:lvl1pPr algn="l">
              <a:defRPr sz="1200"/>
            </a:lvl1pPr>
          </a:lstStyle>
          <a:p>
            <a:endParaRPr/>
          </a:p>
        </p:txBody>
      </p:sp>
      <p:sp>
        <p:nvSpPr>
          <p:cNvPr id="7" name="Slide Number Placeholder 6"/>
          <p:cNvSpPr>
            <a:spLocks noGrp="1"/>
          </p:cNvSpPr>
          <p:nvPr>
            <p:ph type="sldNum" sz="quarter" idx="5"/>
          </p:nvPr>
        </p:nvSpPr>
        <p:spPr>
          <a:xfrm>
            <a:off x="3852242" y="9434616"/>
            <a:ext cx="2947035" cy="498374"/>
          </a:xfrm>
          <a:prstGeom prst="rect">
            <a:avLst/>
          </a:prstGeom>
        </p:spPr>
        <p:txBody>
          <a:bodyPr vert="horz" lIns="91486" tIns="45743" rIns="91486" bIns="45743"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I cannot </a:t>
            </a:r>
            <a:r>
              <a:rPr lang="en-US" dirty="0" err="1">
                <a:latin typeface="Calibri"/>
                <a:cs typeface="Calibri"/>
              </a:rPr>
              <a:t>emphasise</a:t>
            </a:r>
            <a:r>
              <a:rPr lang="en-US" dirty="0">
                <a:latin typeface="Calibri"/>
                <a:cs typeface="Calibri"/>
              </a:rPr>
              <a:t> the importance of reading with your child everyday. Please can we ask that both the scheme book and the book your child chooses from our book corner in the classroom is returned each week on a Monday. </a:t>
            </a:r>
          </a:p>
          <a:p>
            <a:endParaRPr lang="en-US" dirty="0">
              <a:latin typeface="Calibri"/>
              <a:cs typeface="Calibri"/>
            </a:endParaRPr>
          </a:p>
          <a:p>
            <a:r>
              <a:rPr lang="en-US" dirty="0" err="1">
                <a:latin typeface="Calibri"/>
                <a:cs typeface="Calibri"/>
              </a:rPr>
              <a:t>Im</a:t>
            </a:r>
            <a:r>
              <a:rPr lang="en-US" dirty="0">
                <a:latin typeface="Calibri"/>
                <a:cs typeface="Calibri"/>
              </a:rPr>
              <a:t> now going to move onto talking about why we encourage you to read the scheme book three times over the week your child has it. </a:t>
            </a:r>
          </a:p>
        </p:txBody>
      </p:sp>
      <p:sp>
        <p:nvSpPr>
          <p:cNvPr id="4" name="Slide Number Placeholder 3"/>
          <p:cNvSpPr>
            <a:spLocks noGrp="1"/>
          </p:cNvSpPr>
          <p:nvPr>
            <p:ph type="sldNum" sz="quarter" idx="5"/>
          </p:nvPr>
        </p:nvSpPr>
        <p:spPr/>
        <p:txBody>
          <a:bodyPr/>
          <a:lstStyle/>
          <a:p>
            <a:fld id="{C8DC57A8-AE18-4654-B6AF-04B3577165BE}" type="slidenum">
              <a:rPr lang="en-US"/>
              <a:t>8</a:t>
            </a:fld>
            <a:endParaRPr lang="en-US"/>
          </a:p>
        </p:txBody>
      </p:sp>
    </p:spTree>
    <p:extLst>
      <p:ext uri="{BB962C8B-B14F-4D97-AF65-F5344CB8AC3E}">
        <p14:creationId xmlns:p14="http://schemas.microsoft.com/office/powerpoint/2010/main" val="4145608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3071" indent="-343071">
              <a:buFont typeface="Arial,Sans-Serif"/>
              <a:buChar char="•"/>
            </a:pPr>
            <a:r>
              <a:rPr lang="en-US" b="1" dirty="0"/>
              <a:t>Decoding is the ability to apply knowledge of letter-sound relationships, including knowledge of letter patterns, to correctly pronounce written words. </a:t>
            </a:r>
            <a:endParaRPr lang="en-US" dirty="0"/>
          </a:p>
          <a:p>
            <a:pPr marL="343071" indent="-343071">
              <a:buFont typeface="Arial,Sans-Serif"/>
              <a:buChar char="•"/>
            </a:pPr>
            <a:r>
              <a:rPr lang="en-US" b="1"/>
              <a:t>Segmenting is the ability to blend those sounds together and read the word as a whole. </a:t>
            </a:r>
            <a:endParaRPr lang="en-US" dirty="0"/>
          </a:p>
          <a:p>
            <a:pPr marL="171536" indent="-171536">
              <a:buFont typeface="Arial"/>
              <a:buChar char="•"/>
            </a:pPr>
            <a:endParaRPr lang="en-US" dirty="0"/>
          </a:p>
          <a:p>
            <a:pPr marL="343071" indent="-343071">
              <a:buFont typeface="Arial,Sans-Serif"/>
              <a:buChar char="•"/>
            </a:pPr>
            <a:endParaRPr lang="en-US" b="1" dirty="0">
              <a:latin typeface="Segoe Print"/>
              <a:cs typeface="Calibri"/>
            </a:endParaRPr>
          </a:p>
          <a:p>
            <a:endParaRPr lang="en-US" dirty="0">
              <a:latin typeface="Calibri"/>
              <a:cs typeface="Calibri"/>
            </a:endParaRPr>
          </a:p>
        </p:txBody>
      </p:sp>
      <p:sp>
        <p:nvSpPr>
          <p:cNvPr id="4" name="Slide Number Placeholder 3"/>
          <p:cNvSpPr>
            <a:spLocks noGrp="1"/>
          </p:cNvSpPr>
          <p:nvPr>
            <p:ph type="sldNum" sz="quarter" idx="5"/>
          </p:nvPr>
        </p:nvSpPr>
        <p:spPr/>
        <p:txBody>
          <a:bodyPr/>
          <a:lstStyle/>
          <a:p>
            <a:fld id="{C8DC57A8-AE18-4654-B6AF-04B3577165BE}" type="slidenum">
              <a:rPr lang="en-US"/>
              <a:t>9</a:t>
            </a:fld>
            <a:endParaRPr lang="en-US"/>
          </a:p>
        </p:txBody>
      </p:sp>
    </p:spTree>
    <p:extLst>
      <p:ext uri="{BB962C8B-B14F-4D97-AF65-F5344CB8AC3E}">
        <p14:creationId xmlns:p14="http://schemas.microsoft.com/office/powerpoint/2010/main" val="3307311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p:cNvSpPr>
            <a:spLocks noGrp="1"/>
          </p:cNvSpPr>
          <p:nvPr>
            <p:ph type="sldNum" sz="quarter" idx="5"/>
          </p:nvPr>
        </p:nvSpPr>
        <p:spPr/>
        <p:txBody>
          <a:bodyPr/>
          <a:lstStyle/>
          <a:p>
            <a:fld id="{C8DC57A8-AE18-4654-B6AF-04B3577165BE}" type="slidenum">
              <a:rPr lang="en-US"/>
              <a:t>10</a:t>
            </a:fld>
            <a:endParaRPr lang="en-US"/>
          </a:p>
        </p:txBody>
      </p:sp>
    </p:spTree>
    <p:extLst>
      <p:ext uri="{BB962C8B-B14F-4D97-AF65-F5344CB8AC3E}">
        <p14:creationId xmlns:p14="http://schemas.microsoft.com/office/powerpoint/2010/main" val="2503687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0AA53-3D4C-EB80-5C43-2B47190757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6F037C-0DC7-2D67-F534-F40CEE9FFC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726875-4FE0-D5A5-C4C2-930CB5A877A6}"/>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18FC6A4F-99A4-5CD5-0D9A-B7EAD804D79F}"/>
              </a:ext>
            </a:extLst>
          </p:cNvPr>
          <p:cNvSpPr>
            <a:spLocks noGrp="1"/>
          </p:cNvSpPr>
          <p:nvPr>
            <p:ph type="sldNum" sz="quarter" idx="5"/>
          </p:nvPr>
        </p:nvSpPr>
        <p:spPr/>
        <p:txBody>
          <a:bodyPr/>
          <a:lstStyle/>
          <a:p>
            <a:fld id="{C8DC57A8-AE18-4654-B6AF-04B3577165BE}" type="slidenum">
              <a:rPr lang="en-US"/>
              <a:t>11</a:t>
            </a:fld>
            <a:endParaRPr lang="en-US"/>
          </a:p>
        </p:txBody>
      </p:sp>
    </p:spTree>
    <p:extLst>
      <p:ext uri="{BB962C8B-B14F-4D97-AF65-F5344CB8AC3E}">
        <p14:creationId xmlns:p14="http://schemas.microsoft.com/office/powerpoint/2010/main" val="2349326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58CFD-BB61-075D-2846-23DB140BE6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75FF86-1E3A-BF3C-26AF-95FDCC41F6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D22274-17E9-C46D-E263-18F3576B3799}"/>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C368DB2E-8E9D-100B-AD57-2EBEA94D776C}"/>
              </a:ext>
            </a:extLst>
          </p:cNvPr>
          <p:cNvSpPr>
            <a:spLocks noGrp="1"/>
          </p:cNvSpPr>
          <p:nvPr>
            <p:ph type="sldNum" sz="quarter" idx="5"/>
          </p:nvPr>
        </p:nvSpPr>
        <p:spPr/>
        <p:txBody>
          <a:bodyPr/>
          <a:lstStyle/>
          <a:p>
            <a:fld id="{C8DC57A8-AE18-4654-B6AF-04B3577165BE}" type="slidenum">
              <a:rPr lang="en-US"/>
              <a:t>12</a:t>
            </a:fld>
            <a:endParaRPr lang="en-US"/>
          </a:p>
        </p:txBody>
      </p:sp>
    </p:spTree>
    <p:extLst>
      <p:ext uri="{BB962C8B-B14F-4D97-AF65-F5344CB8AC3E}">
        <p14:creationId xmlns:p14="http://schemas.microsoft.com/office/powerpoint/2010/main" val="793134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58BF00-67CC-D8E9-0A57-EF21CBD175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CAC5B-5E0D-FF71-9B8B-8BC8024A21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91C3CB-1EBF-3A32-F731-0A14419C7B18}"/>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A267E0D0-40FB-1838-5BF8-29C348F9BD03}"/>
              </a:ext>
            </a:extLst>
          </p:cNvPr>
          <p:cNvSpPr>
            <a:spLocks noGrp="1"/>
          </p:cNvSpPr>
          <p:nvPr>
            <p:ph type="sldNum" sz="quarter" idx="5"/>
          </p:nvPr>
        </p:nvSpPr>
        <p:spPr/>
        <p:txBody>
          <a:bodyPr/>
          <a:lstStyle/>
          <a:p>
            <a:fld id="{C8DC57A8-AE18-4654-B6AF-04B3577165BE}" type="slidenum">
              <a:rPr lang="en-US"/>
              <a:t>13</a:t>
            </a:fld>
            <a:endParaRPr lang="en-US"/>
          </a:p>
        </p:txBody>
      </p:sp>
    </p:spTree>
    <p:extLst>
      <p:ext uri="{BB962C8B-B14F-4D97-AF65-F5344CB8AC3E}">
        <p14:creationId xmlns:p14="http://schemas.microsoft.com/office/powerpoint/2010/main" val="33808455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7D3F7-ACC1-FE83-3BC9-747E6535E0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A1E746-659B-3FC3-1D2E-C9BC53457A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ADCA02-AABC-F147-4296-F663913F0E0C}"/>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BB7ABE57-EFA3-8F15-3F08-CBA7315FC39C}"/>
              </a:ext>
            </a:extLst>
          </p:cNvPr>
          <p:cNvSpPr>
            <a:spLocks noGrp="1"/>
          </p:cNvSpPr>
          <p:nvPr>
            <p:ph type="sldNum" sz="quarter" idx="5"/>
          </p:nvPr>
        </p:nvSpPr>
        <p:spPr/>
        <p:txBody>
          <a:bodyPr/>
          <a:lstStyle/>
          <a:p>
            <a:fld id="{C8DC57A8-AE18-4654-B6AF-04B3577165BE}" type="slidenum">
              <a:rPr lang="en-US"/>
              <a:t>14</a:t>
            </a:fld>
            <a:endParaRPr lang="en-US"/>
          </a:p>
        </p:txBody>
      </p:sp>
    </p:spTree>
    <p:extLst>
      <p:ext uri="{BB962C8B-B14F-4D97-AF65-F5344CB8AC3E}">
        <p14:creationId xmlns:p14="http://schemas.microsoft.com/office/powerpoint/2010/main" val="4945162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62ABB-125C-8A52-35A1-7347EB1EA8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050D38-6A9D-3B64-22FD-A80CF17966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177F03-8D61-B0EB-D557-77E57402F532}"/>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38433C45-52C6-AFD4-A32E-FBC27E01B4FC}"/>
              </a:ext>
            </a:extLst>
          </p:cNvPr>
          <p:cNvSpPr>
            <a:spLocks noGrp="1"/>
          </p:cNvSpPr>
          <p:nvPr>
            <p:ph type="sldNum" sz="quarter" idx="5"/>
          </p:nvPr>
        </p:nvSpPr>
        <p:spPr/>
        <p:txBody>
          <a:bodyPr/>
          <a:lstStyle/>
          <a:p>
            <a:fld id="{C8DC57A8-AE18-4654-B6AF-04B3577165BE}" type="slidenum">
              <a:rPr lang="en-US"/>
              <a:t>15</a:t>
            </a:fld>
            <a:endParaRPr lang="en-US"/>
          </a:p>
        </p:txBody>
      </p:sp>
    </p:spTree>
    <p:extLst>
      <p:ext uri="{BB962C8B-B14F-4D97-AF65-F5344CB8AC3E}">
        <p14:creationId xmlns:p14="http://schemas.microsoft.com/office/powerpoint/2010/main" val="9389583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9BCF6-2A09-0FAD-578F-DF80603FEF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50C4BA-E1EC-331D-5643-EBE1826A58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9AFDC3-1EC5-6645-D41A-28C576425E53}"/>
              </a:ext>
            </a:extLst>
          </p:cNvPr>
          <p:cNvSpPr>
            <a:spLocks noGrp="1"/>
          </p:cNvSpPr>
          <p:nvPr>
            <p:ph type="body" idx="1"/>
          </p:nvPr>
        </p:nvSpPr>
        <p:spPr/>
        <p:txBody>
          <a:bodyPr/>
          <a:lstStyle/>
          <a:p>
            <a:r>
              <a:rPr lang="en-US" dirty="0">
                <a:latin typeface="Calibri"/>
                <a:cs typeface="Calibri"/>
              </a:rPr>
              <a:t>I will be asking for information regarding your child's play interests at home, any additional needs you may think they have or any allergies etc. </a:t>
            </a:r>
          </a:p>
          <a:p>
            <a:endParaRPr lang="en-US" dirty="0">
              <a:latin typeface="Calibri"/>
              <a:cs typeface="Calibri"/>
            </a:endParaRPr>
          </a:p>
          <a:p>
            <a:r>
              <a:rPr lang="en-US" dirty="0">
                <a:latin typeface="Calibri"/>
                <a:cs typeface="Calibri"/>
              </a:rPr>
              <a:t>Please read this poem to your child and encourage your child to choose where outside the front door they would like the balloon to go. The idea of this is to help ease the anxiety of knowing that two ladies who they don’t even know are turning up outside their front door. </a:t>
            </a:r>
          </a:p>
          <a:p>
            <a:endParaRPr lang="en-US" dirty="0">
              <a:latin typeface="Calibri"/>
              <a:cs typeface="Calibri"/>
            </a:endParaRPr>
          </a:p>
          <a:p>
            <a:r>
              <a:rPr lang="en-US" dirty="0">
                <a:latin typeface="Calibri"/>
                <a:cs typeface="Calibri"/>
              </a:rPr>
              <a:t>We will also have other bits and pieces to give to yourselves on the home visit that will hopefully help make the settling in process to Reception a lot more smoother and easier for both you and your child. </a:t>
            </a:r>
          </a:p>
          <a:p>
            <a:endParaRPr lang="en-US" dirty="0">
              <a:latin typeface="Calibri"/>
              <a:cs typeface="Calibri"/>
            </a:endParaRPr>
          </a:p>
          <a:p>
            <a:r>
              <a:rPr lang="en-US" dirty="0">
                <a:latin typeface="Calibri"/>
                <a:cs typeface="Calibri"/>
              </a:rPr>
              <a:t>Again, we want to make the process of settling in as smooth as possible. </a:t>
            </a:r>
          </a:p>
        </p:txBody>
      </p:sp>
      <p:sp>
        <p:nvSpPr>
          <p:cNvPr id="4" name="Slide Number Placeholder 3">
            <a:extLst>
              <a:ext uri="{FF2B5EF4-FFF2-40B4-BE49-F238E27FC236}">
                <a16:creationId xmlns:a16="http://schemas.microsoft.com/office/drawing/2014/main" id="{596A2BD0-DB9D-0BDD-E6D1-D16C2047EBC1}"/>
              </a:ext>
            </a:extLst>
          </p:cNvPr>
          <p:cNvSpPr>
            <a:spLocks noGrp="1"/>
          </p:cNvSpPr>
          <p:nvPr>
            <p:ph type="sldNum" sz="quarter" idx="5"/>
          </p:nvPr>
        </p:nvSpPr>
        <p:spPr/>
        <p:txBody>
          <a:bodyPr/>
          <a:lstStyle/>
          <a:p>
            <a:fld id="{C8DC57A8-AE18-4654-B6AF-04B3577165BE}" type="slidenum">
              <a:rPr lang="en-US"/>
              <a:t>16</a:t>
            </a:fld>
            <a:endParaRPr lang="en-US"/>
          </a:p>
        </p:txBody>
      </p:sp>
    </p:spTree>
    <p:extLst>
      <p:ext uri="{BB962C8B-B14F-4D97-AF65-F5344CB8AC3E}">
        <p14:creationId xmlns:p14="http://schemas.microsoft.com/office/powerpoint/2010/main" val="1267095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Please can I ask parents that when it comes to your child lining up in the playground ready to come into class that they do not run around. We have had little toddlers/siblings wandering around the playground this year and reception children running around then bumping into them, resulting in some not so nice head injuries. </a:t>
            </a:r>
          </a:p>
        </p:txBody>
      </p:sp>
      <p:sp>
        <p:nvSpPr>
          <p:cNvPr id="4" name="Slide Number Placeholder 3"/>
          <p:cNvSpPr>
            <a:spLocks noGrp="1"/>
          </p:cNvSpPr>
          <p:nvPr>
            <p:ph type="sldNum" sz="quarter" idx="5"/>
          </p:nvPr>
        </p:nvSpPr>
        <p:spPr/>
        <p:txBody>
          <a:bodyPr/>
          <a:lstStyle/>
          <a:p>
            <a:fld id="{C8DC57A8-AE18-4654-B6AF-04B3577165BE}" type="slidenum">
              <a:rPr lang="en-US"/>
              <a:t>17</a:t>
            </a:fld>
            <a:endParaRPr lang="en-US"/>
          </a:p>
        </p:txBody>
      </p:sp>
    </p:spTree>
    <p:extLst>
      <p:ext uri="{BB962C8B-B14F-4D97-AF65-F5344CB8AC3E}">
        <p14:creationId xmlns:p14="http://schemas.microsoft.com/office/powerpoint/2010/main" val="2881928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During the course of the school year, I will look to ask the year six buddies to slowly and gradually separate from their reception buddy. This allows your reception child to gradually become more responsible for themselves and care for their own needs which will be required more from them once going into year one. </a:t>
            </a:r>
          </a:p>
          <a:p>
            <a:endParaRPr lang="en-US" dirty="0">
              <a:latin typeface="Calibri"/>
              <a:cs typeface="Calibri"/>
            </a:endParaRPr>
          </a:p>
          <a:p>
            <a:r>
              <a:rPr lang="en-US" dirty="0">
                <a:latin typeface="Calibri"/>
                <a:cs typeface="Calibri"/>
              </a:rPr>
              <a:t>I will also be looking to set up a reading session once a week for your child with their year six buddy. This is a fantastic opportunity to develop your child's love, passion and interest to read. Furthermore, it opens up more times for your child to be immersed in new vocabulary, gradually developing your child's comprehension skills. Also, developing your child's understanding of the different types of genres of books and the many different purposes a book can be used for. </a:t>
            </a:r>
          </a:p>
        </p:txBody>
      </p:sp>
      <p:sp>
        <p:nvSpPr>
          <p:cNvPr id="4" name="Slide Number Placeholder 3"/>
          <p:cNvSpPr>
            <a:spLocks noGrp="1"/>
          </p:cNvSpPr>
          <p:nvPr>
            <p:ph type="sldNum" sz="quarter" idx="5"/>
          </p:nvPr>
        </p:nvSpPr>
        <p:spPr/>
        <p:txBody>
          <a:bodyPr/>
          <a:lstStyle/>
          <a:p>
            <a:fld id="{C8DC57A8-AE18-4654-B6AF-04B3577165BE}" type="slidenum">
              <a:rPr lang="en-US"/>
              <a:t>18</a:t>
            </a:fld>
            <a:endParaRPr lang="en-US"/>
          </a:p>
        </p:txBody>
      </p:sp>
    </p:spTree>
    <p:extLst>
      <p:ext uri="{BB962C8B-B14F-4D97-AF65-F5344CB8AC3E}">
        <p14:creationId xmlns:p14="http://schemas.microsoft.com/office/powerpoint/2010/main" val="483229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22F3A-D1A6-043E-562D-A022C55AF9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51201-5E56-D35B-534E-F0474B75C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8AC676-75E5-C0DB-AEE3-660DEC12CDAD}"/>
              </a:ext>
            </a:extLst>
          </p:cNvPr>
          <p:cNvSpPr>
            <a:spLocks noGrp="1"/>
          </p:cNvSpPr>
          <p:nvPr>
            <p:ph type="body" idx="1"/>
          </p:nvPr>
        </p:nvSpPr>
        <p:spPr/>
        <p:txBody>
          <a:bodyPr/>
          <a:lstStyle/>
          <a:p>
            <a:r>
              <a:rPr lang="en-US" dirty="0">
                <a:latin typeface="Calibri"/>
                <a:cs typeface="Calibri"/>
              </a:rPr>
              <a:t>During the course of the school year, I will look to ask the year six buddies to slowly and gradually separate from their reception buddy. This allows your reception child to gradually become more responsible for themselves and care for their own needs which will be required more from them once going into year one. </a:t>
            </a:r>
          </a:p>
          <a:p>
            <a:endParaRPr lang="en-US" dirty="0">
              <a:latin typeface="Calibri"/>
              <a:cs typeface="Calibri"/>
            </a:endParaRPr>
          </a:p>
          <a:p>
            <a:r>
              <a:rPr lang="en-US" dirty="0">
                <a:latin typeface="Calibri"/>
                <a:cs typeface="Calibri"/>
              </a:rPr>
              <a:t>I will also be looking to set up a reading session once a week for your child with their year six buddy. This is a fantastic opportunity to develop your child's love, passion and interest to read. Furthermore, it opens up more times for your child to be immersed in new vocabulary, gradually developing your child's comprehension skills. Also, developing your child's understanding of the different types of genres of books and the many different purposes a book can be used for. </a:t>
            </a:r>
          </a:p>
        </p:txBody>
      </p:sp>
      <p:sp>
        <p:nvSpPr>
          <p:cNvPr id="4" name="Slide Number Placeholder 3">
            <a:extLst>
              <a:ext uri="{FF2B5EF4-FFF2-40B4-BE49-F238E27FC236}">
                <a16:creationId xmlns:a16="http://schemas.microsoft.com/office/drawing/2014/main" id="{055F1DB3-8933-1818-B833-9306F78CCD54}"/>
              </a:ext>
            </a:extLst>
          </p:cNvPr>
          <p:cNvSpPr>
            <a:spLocks noGrp="1"/>
          </p:cNvSpPr>
          <p:nvPr>
            <p:ph type="sldNum" sz="quarter" idx="5"/>
          </p:nvPr>
        </p:nvSpPr>
        <p:spPr/>
        <p:txBody>
          <a:bodyPr/>
          <a:lstStyle/>
          <a:p>
            <a:fld id="{C8DC57A8-AE18-4654-B6AF-04B3577165BE}" type="slidenum">
              <a:rPr lang="en-US"/>
              <a:t>19</a:t>
            </a:fld>
            <a:endParaRPr lang="en-US"/>
          </a:p>
        </p:txBody>
      </p:sp>
    </p:spTree>
    <p:extLst>
      <p:ext uri="{BB962C8B-B14F-4D97-AF65-F5344CB8AC3E}">
        <p14:creationId xmlns:p14="http://schemas.microsoft.com/office/powerpoint/2010/main" val="29638807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5DE88-DE0A-AF5E-6263-8E407D0BEA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F5C1B5-2D03-5C05-293C-127BB916FC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2BE4F7-1DA2-1547-8355-5FBF772D89C2}"/>
              </a:ext>
            </a:extLst>
          </p:cNvPr>
          <p:cNvSpPr>
            <a:spLocks noGrp="1"/>
          </p:cNvSpPr>
          <p:nvPr>
            <p:ph type="body" idx="1"/>
          </p:nvPr>
        </p:nvSpPr>
        <p:spPr/>
        <p:txBody>
          <a:bodyPr/>
          <a:lstStyle/>
          <a:p>
            <a:r>
              <a:rPr lang="en-US" dirty="0">
                <a:latin typeface="Calibri"/>
                <a:cs typeface="Calibri"/>
              </a:rPr>
              <a:t>During the course of the school year, I will look to ask the year six buddies to slowly and gradually separate from their reception buddy. This allows your reception child to gradually become more responsible for themselves and care for their own needs which will be required more from them once going into year one. </a:t>
            </a:r>
          </a:p>
          <a:p>
            <a:endParaRPr lang="en-US" dirty="0">
              <a:latin typeface="Calibri"/>
              <a:cs typeface="Calibri"/>
            </a:endParaRPr>
          </a:p>
          <a:p>
            <a:r>
              <a:rPr lang="en-US" dirty="0">
                <a:latin typeface="Calibri"/>
                <a:cs typeface="Calibri"/>
              </a:rPr>
              <a:t>I will also be looking to set up a reading session once a week for your child with their year six buddy. This is a fantastic opportunity to develop your child's love, passion and interest to read. Furthermore, it opens up more times for your child to be immersed in new vocabulary, gradually developing your child's comprehension skills. Also, developing your child's understanding of the different types of genres of books and the many different purposes a book can be used for. </a:t>
            </a:r>
          </a:p>
        </p:txBody>
      </p:sp>
      <p:sp>
        <p:nvSpPr>
          <p:cNvPr id="4" name="Slide Number Placeholder 3">
            <a:extLst>
              <a:ext uri="{FF2B5EF4-FFF2-40B4-BE49-F238E27FC236}">
                <a16:creationId xmlns:a16="http://schemas.microsoft.com/office/drawing/2014/main" id="{F12EE1E2-C65C-AB85-33E5-8011502C4EF3}"/>
              </a:ext>
            </a:extLst>
          </p:cNvPr>
          <p:cNvSpPr>
            <a:spLocks noGrp="1"/>
          </p:cNvSpPr>
          <p:nvPr>
            <p:ph type="sldNum" sz="quarter" idx="5"/>
          </p:nvPr>
        </p:nvSpPr>
        <p:spPr/>
        <p:txBody>
          <a:bodyPr/>
          <a:lstStyle/>
          <a:p>
            <a:fld id="{C8DC57A8-AE18-4654-B6AF-04B3577165BE}" type="slidenum">
              <a:rPr lang="en-US"/>
              <a:t>20</a:t>
            </a:fld>
            <a:endParaRPr lang="en-US"/>
          </a:p>
        </p:txBody>
      </p:sp>
    </p:spTree>
    <p:extLst>
      <p:ext uri="{BB962C8B-B14F-4D97-AF65-F5344CB8AC3E}">
        <p14:creationId xmlns:p14="http://schemas.microsoft.com/office/powerpoint/2010/main" val="1849052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The prime areas of learning are the ones which your child needs to develop effectively in should they be able to access and develop in the specific areas as seen underneath. If your child attended nursery or a pre-school they would usually be focusing upon the prime areas and developing your child in these so they are ready to start developing in the specific. </a:t>
            </a:r>
          </a:p>
          <a:p>
            <a:endParaRPr lang="en-US" dirty="0">
              <a:latin typeface="Calibri"/>
              <a:cs typeface="Calibri"/>
            </a:endParaRPr>
          </a:p>
          <a:p>
            <a:r>
              <a:rPr lang="en-US" dirty="0">
                <a:latin typeface="Calibri"/>
                <a:cs typeface="Calibri"/>
              </a:rPr>
              <a:t>As reception teacher, I don’t stop teaching in the three prime areas. Everyday, an activity or circle time will be set up that will encourage one of these areas for development. For example, on our outdoor learning trips to the field we will be developing all three of them at once. I may also do circle times that explores the different emotions and feelings, using puppets to role model different scenarios out to show the children how actions can have an effect on others feelings. </a:t>
            </a:r>
          </a:p>
          <a:p>
            <a:endParaRPr lang="en-US" dirty="0">
              <a:latin typeface="Calibri"/>
              <a:cs typeface="Calibri"/>
            </a:endParaRPr>
          </a:p>
          <a:p>
            <a:r>
              <a:rPr lang="en-US" dirty="0">
                <a:latin typeface="Calibri"/>
                <a:cs typeface="Calibri"/>
              </a:rPr>
              <a:t>The specific areas such as Literacy and math's will be visited everyday in their phonics and math's lessons. The other two areas will be explored through your child's play with activities that have been set up specifically that help consolidate and strengthen new learning your child has engaged in. </a:t>
            </a:r>
          </a:p>
          <a:p>
            <a:endParaRPr lang="en-US" dirty="0">
              <a:latin typeface="Calibri"/>
              <a:cs typeface="Calibri"/>
            </a:endParaRPr>
          </a:p>
          <a:p>
            <a:r>
              <a:rPr lang="en-US" dirty="0">
                <a:latin typeface="Calibri"/>
                <a:cs typeface="Calibri"/>
              </a:rPr>
              <a:t>After your child has engaged within a </a:t>
            </a:r>
            <a:r>
              <a:rPr lang="en-US" dirty="0" err="1">
                <a:latin typeface="Calibri"/>
                <a:cs typeface="Calibri"/>
              </a:rPr>
              <a:t>maths</a:t>
            </a:r>
            <a:r>
              <a:rPr lang="en-US" dirty="0">
                <a:latin typeface="Calibri"/>
                <a:cs typeface="Calibri"/>
              </a:rPr>
              <a:t> lesson, I will be sending the children group at a time with the TA to engage in an activity pre-set up that will help develop and consolidate your child's learning that they would have just had with me. My TA will then feedback to me how the majority of the children got on and this aids in my planning of the next lesson should I need to revisit this learning or moving on to the next stage! </a:t>
            </a:r>
            <a:endParaRPr lang="en-US" dirty="0"/>
          </a:p>
        </p:txBody>
      </p:sp>
      <p:sp>
        <p:nvSpPr>
          <p:cNvPr id="4" name="Slide Number Placeholder 3"/>
          <p:cNvSpPr>
            <a:spLocks noGrp="1"/>
          </p:cNvSpPr>
          <p:nvPr>
            <p:ph type="sldNum" sz="quarter" idx="5"/>
          </p:nvPr>
        </p:nvSpPr>
        <p:spPr/>
        <p:txBody>
          <a:bodyPr/>
          <a:lstStyle/>
          <a:p>
            <a:fld id="{C8DC57A8-AE18-4654-B6AF-04B3577165BE}" type="slidenum">
              <a:rPr lang="en-US"/>
              <a:t>21</a:t>
            </a:fld>
            <a:endParaRPr lang="en-US"/>
          </a:p>
        </p:txBody>
      </p:sp>
    </p:spTree>
    <p:extLst>
      <p:ext uri="{BB962C8B-B14F-4D97-AF65-F5344CB8AC3E}">
        <p14:creationId xmlns:p14="http://schemas.microsoft.com/office/powerpoint/2010/main" val="3587241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During each lesson I teach I will also be looking to develop these characteristics of effective learning with your child. These characteristics aim to help develop your child to have a love for learning and to become a learner for life. </a:t>
            </a:r>
          </a:p>
          <a:p>
            <a:endParaRPr lang="en-US" dirty="0">
              <a:latin typeface="Calibri"/>
              <a:cs typeface="Calibri"/>
            </a:endParaRPr>
          </a:p>
          <a:p>
            <a:r>
              <a:rPr lang="en-US" dirty="0">
                <a:latin typeface="Calibri"/>
                <a:cs typeface="Calibri"/>
              </a:rPr>
              <a:t>For example, the second characteristic, active learning focuses on developing a child's self-regulatory skills, basically their attitudes towards learning and the ability to never give up should a task become too challenging. I like to use marvelous mistakes within my teaching. Should a child get something wrong on the carpet, with my children currently we will clap that child and praise them for getting it wrong. I will then ask questions that allow me to see where the child went wrong and model how to come to that answer correctly. </a:t>
            </a:r>
          </a:p>
          <a:p>
            <a:endParaRPr lang="en-US" dirty="0">
              <a:latin typeface="Calibri"/>
              <a:cs typeface="Calibri"/>
            </a:endParaRPr>
          </a:p>
          <a:p>
            <a:r>
              <a:rPr lang="en-US" dirty="0">
                <a:latin typeface="Calibri"/>
                <a:cs typeface="Calibri"/>
              </a:rPr>
              <a:t>In this whole process, I am teaching children that failure is not a bad thing but a good thing, that it is how we learn more. I am also teaching them how to correct their mistakes, if you like showing them strategies to help with getting the answer correct for the next time. </a:t>
            </a:r>
          </a:p>
          <a:p>
            <a:endParaRPr lang="en-US" dirty="0">
              <a:latin typeface="Calibri"/>
              <a:cs typeface="Calibri"/>
            </a:endParaRPr>
          </a:p>
          <a:p>
            <a:r>
              <a:rPr lang="en-US" dirty="0">
                <a:latin typeface="Calibri"/>
                <a:cs typeface="Calibri"/>
              </a:rPr>
              <a:t>In my classroom next year, I will have a board known as the </a:t>
            </a:r>
            <a:r>
              <a:rPr lang="en-US" dirty="0" err="1">
                <a:latin typeface="Calibri"/>
                <a:cs typeface="Calibri"/>
              </a:rPr>
              <a:t>marvellous</a:t>
            </a:r>
            <a:r>
              <a:rPr lang="en-US" dirty="0">
                <a:latin typeface="Calibri"/>
                <a:cs typeface="Calibri"/>
              </a:rPr>
              <a:t> mistakes board and every child who gets something wrong will have their name put up with the mistake underneath it. Again, my aim is to develop a classroom environment that feels safe. It is proven that children learn more effectively when they feel safe. </a:t>
            </a:r>
            <a:endParaRPr lang="en-US" dirty="0"/>
          </a:p>
        </p:txBody>
      </p:sp>
      <p:sp>
        <p:nvSpPr>
          <p:cNvPr id="4" name="Slide Number Placeholder 3"/>
          <p:cNvSpPr>
            <a:spLocks noGrp="1"/>
          </p:cNvSpPr>
          <p:nvPr>
            <p:ph type="sldNum" sz="quarter" idx="5"/>
          </p:nvPr>
        </p:nvSpPr>
        <p:spPr/>
        <p:txBody>
          <a:bodyPr/>
          <a:lstStyle/>
          <a:p>
            <a:fld id="{C8DC57A8-AE18-4654-B6AF-04B3577165BE}" type="slidenum">
              <a:rPr lang="en-US"/>
              <a:t>22</a:t>
            </a:fld>
            <a:endParaRPr lang="en-US"/>
          </a:p>
        </p:txBody>
      </p:sp>
    </p:spTree>
    <p:extLst>
      <p:ext uri="{BB962C8B-B14F-4D97-AF65-F5344CB8AC3E}">
        <p14:creationId xmlns:p14="http://schemas.microsoft.com/office/powerpoint/2010/main" val="8558475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As much as possible, I encourage parents to share with me how their child is getting on at home, for example, through the use of the reading record book. It allows both myself and my TA to know whether your child needs more support or is ready to move on in their learning. </a:t>
            </a:r>
          </a:p>
          <a:p>
            <a:endParaRPr lang="en-US" dirty="0">
              <a:latin typeface="Calibri"/>
              <a:cs typeface="Calibri"/>
            </a:endParaRPr>
          </a:p>
          <a:p>
            <a:r>
              <a:rPr lang="en-US" dirty="0">
                <a:latin typeface="Calibri"/>
                <a:cs typeface="Calibri"/>
              </a:rPr>
              <a:t>Each term, I believe, we have what's called celebration of learning. This is a chance for you to all come and see what it is your child has been learning over the term with myself. Again, developing that relationship between home and school. It is also a chance for your child/children to share any work they are proud of over the term with yourselves. </a:t>
            </a:r>
          </a:p>
        </p:txBody>
      </p:sp>
      <p:sp>
        <p:nvSpPr>
          <p:cNvPr id="4" name="Slide Number Placeholder 3"/>
          <p:cNvSpPr>
            <a:spLocks noGrp="1"/>
          </p:cNvSpPr>
          <p:nvPr>
            <p:ph type="sldNum" sz="quarter" idx="5"/>
          </p:nvPr>
        </p:nvSpPr>
        <p:spPr/>
        <p:txBody>
          <a:bodyPr/>
          <a:lstStyle/>
          <a:p>
            <a:fld id="{C8DC57A8-AE18-4654-B6AF-04B3577165BE}" type="slidenum">
              <a:rPr lang="en-US"/>
              <a:t>23</a:t>
            </a:fld>
            <a:endParaRPr lang="en-US"/>
          </a:p>
        </p:txBody>
      </p:sp>
    </p:spTree>
    <p:extLst>
      <p:ext uri="{BB962C8B-B14F-4D97-AF65-F5344CB8AC3E}">
        <p14:creationId xmlns:p14="http://schemas.microsoft.com/office/powerpoint/2010/main" val="6261522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cs typeface="Calibri"/>
            </a:endParaRPr>
          </a:p>
        </p:txBody>
      </p:sp>
      <p:sp>
        <p:nvSpPr>
          <p:cNvPr id="4" name="Slide Number Placeholder 3"/>
          <p:cNvSpPr>
            <a:spLocks noGrp="1"/>
          </p:cNvSpPr>
          <p:nvPr>
            <p:ph type="sldNum" sz="quarter" idx="5"/>
          </p:nvPr>
        </p:nvSpPr>
        <p:spPr/>
        <p:txBody>
          <a:bodyPr/>
          <a:lstStyle/>
          <a:p>
            <a:fld id="{C8DC57A8-AE18-4654-B6AF-04B3577165BE}" type="slidenum">
              <a:rPr lang="en-US"/>
              <a:t>24</a:t>
            </a:fld>
            <a:endParaRPr lang="en-US"/>
          </a:p>
        </p:txBody>
      </p:sp>
    </p:spTree>
    <p:extLst>
      <p:ext uri="{BB962C8B-B14F-4D97-AF65-F5344CB8AC3E}">
        <p14:creationId xmlns:p14="http://schemas.microsoft.com/office/powerpoint/2010/main" val="1730964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F4765-0D68-596F-E07A-918C4B9D64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DCC7AF-D485-261C-9BD1-CDF592AFEA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65C201-D5BF-2C75-78EF-FC7C137946F3}"/>
              </a:ext>
            </a:extLst>
          </p:cNvPr>
          <p:cNvSpPr>
            <a:spLocks noGrp="1"/>
          </p:cNvSpPr>
          <p:nvPr>
            <p:ph type="body" idx="1"/>
          </p:nvPr>
        </p:nvSpPr>
        <p:spPr/>
        <p:txBody>
          <a:bodyPr/>
          <a:lstStyle/>
          <a:p>
            <a:endParaRPr lang="en-US" dirty="0">
              <a:latin typeface="Calibri"/>
              <a:cs typeface="Calibri"/>
            </a:endParaRPr>
          </a:p>
        </p:txBody>
      </p:sp>
      <p:sp>
        <p:nvSpPr>
          <p:cNvPr id="4" name="Slide Number Placeholder 3">
            <a:extLst>
              <a:ext uri="{FF2B5EF4-FFF2-40B4-BE49-F238E27FC236}">
                <a16:creationId xmlns:a16="http://schemas.microsoft.com/office/drawing/2014/main" id="{1F7BADD8-25DB-C3EE-2574-8DBE7A1E3C40}"/>
              </a:ext>
            </a:extLst>
          </p:cNvPr>
          <p:cNvSpPr>
            <a:spLocks noGrp="1"/>
          </p:cNvSpPr>
          <p:nvPr>
            <p:ph type="sldNum" sz="quarter" idx="5"/>
          </p:nvPr>
        </p:nvSpPr>
        <p:spPr/>
        <p:txBody>
          <a:bodyPr/>
          <a:lstStyle/>
          <a:p>
            <a:fld id="{C8DC57A8-AE18-4654-B6AF-04B3577165BE}" type="slidenum">
              <a:rPr lang="en-US"/>
              <a:t>25</a:t>
            </a:fld>
            <a:endParaRPr lang="en-US"/>
          </a:p>
        </p:txBody>
      </p:sp>
    </p:spTree>
    <p:extLst>
      <p:ext uri="{BB962C8B-B14F-4D97-AF65-F5344CB8AC3E}">
        <p14:creationId xmlns:p14="http://schemas.microsoft.com/office/powerpoint/2010/main" val="4037694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a:t>Click to edit Master title style</a:t>
            </a:r>
            <a:endParaRPr lang="en-US" dirty="0"/>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9/9/2025</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9/9/2025</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a:t>Click to edit Master title style</a:t>
            </a:r>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dirty="0"/>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9/9/2025</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a:t>Click to edit Master title style</a:t>
            </a:r>
            <a:endParaRPr dirty="0"/>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9/9/2025</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9/9/2025</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37138" y="979866"/>
            <a:ext cx="8950817" cy="3785315"/>
          </a:xfrm>
        </p:spPr>
        <p:txBody>
          <a:bodyPr>
            <a:noAutofit/>
          </a:bodyPr>
          <a:lstStyle/>
          <a:p>
            <a:pPr algn="ctr"/>
            <a:r>
              <a:rPr lang="en-US" sz="8000" dirty="0">
                <a:solidFill>
                  <a:schemeClr val="tx2"/>
                </a:solidFill>
                <a:latin typeface="Calibri" panose="020F0502020204030204" pitchFamily="34" charset="0"/>
              </a:rPr>
              <a:t>Transition Meeting</a:t>
            </a:r>
            <a:br>
              <a:rPr lang="en-US" sz="8000" dirty="0">
                <a:solidFill>
                  <a:schemeClr val="tx2"/>
                </a:solidFill>
                <a:latin typeface="Calibri" panose="020F0502020204030204" pitchFamily="34" charset="0"/>
              </a:rPr>
            </a:br>
            <a:r>
              <a:rPr lang="en-US" sz="8000" dirty="0">
                <a:solidFill>
                  <a:schemeClr val="tx2"/>
                </a:solidFill>
                <a:latin typeface="Calibri" panose="020F0502020204030204" pitchFamily="34" charset="0"/>
              </a:rPr>
              <a:t>Reception Class</a:t>
            </a:r>
            <a:br>
              <a:rPr lang="en-US" sz="8000" dirty="0">
                <a:solidFill>
                  <a:schemeClr val="tx2"/>
                </a:solidFill>
                <a:latin typeface="Calibri" panose="020F0502020204030204" pitchFamily="34" charset="0"/>
              </a:rPr>
            </a:br>
            <a:r>
              <a:rPr lang="en-US" sz="8000" dirty="0">
                <a:solidFill>
                  <a:schemeClr val="tx2"/>
                </a:solidFill>
                <a:latin typeface="Calibri" panose="020F0502020204030204" pitchFamily="34" charset="0"/>
              </a:rPr>
              <a:t>2025-2026</a:t>
            </a:r>
          </a:p>
        </p:txBody>
      </p:sp>
      <p:pic>
        <p:nvPicPr>
          <p:cNvPr id="3" name="Picture 2" descr="A red and white logo&#10;&#10;Description automatically generated">
            <a:extLst>
              <a:ext uri="{FF2B5EF4-FFF2-40B4-BE49-F238E27FC236}">
                <a16:creationId xmlns:a16="http://schemas.microsoft.com/office/drawing/2014/main" id="{587AE714-9AA3-B68C-FAB8-AAA2C82081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2516" y="0"/>
            <a:ext cx="1050877" cy="1479012"/>
          </a:xfrm>
          <a:prstGeom prst="rect">
            <a:avLst/>
          </a:prstGeom>
        </p:spPr>
      </p:pic>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80304" y="154547"/>
            <a:ext cx="11822806" cy="4066068"/>
          </a:xfrm>
        </p:spPr>
        <p:txBody>
          <a:bodyPr>
            <a:normAutofit/>
          </a:bodyPr>
          <a:lstStyle/>
          <a:p>
            <a:pPr algn="ctr"/>
            <a:r>
              <a:rPr lang="en-GB" sz="5400" b="1" dirty="0">
                <a:solidFill>
                  <a:srgbClr val="000000"/>
                </a:solidFill>
                <a:latin typeface="Calibri" panose="020F0502020204030204" pitchFamily="34" charset="0"/>
                <a:cs typeface="Calibri" panose="020F0502020204030204" pitchFamily="34" charset="0"/>
              </a:rPr>
              <a:t>Welcome to </a:t>
            </a:r>
            <a:r>
              <a:rPr lang="en-GB" sz="5400" b="1" dirty="0" err="1">
                <a:solidFill>
                  <a:srgbClr val="000000"/>
                </a:solidFill>
                <a:latin typeface="Calibri" panose="020F0502020204030204" pitchFamily="34" charset="0"/>
                <a:cs typeface="Calibri" panose="020F0502020204030204" pitchFamily="34" charset="0"/>
              </a:rPr>
              <a:t>Kemsing</a:t>
            </a:r>
            <a:r>
              <a:rPr lang="en-GB" sz="5400" b="1" dirty="0">
                <a:solidFill>
                  <a:srgbClr val="000000"/>
                </a:solidFill>
                <a:latin typeface="Calibri" panose="020F0502020204030204" pitchFamily="34" charset="0"/>
                <a:cs typeface="Calibri" panose="020F0502020204030204" pitchFamily="34" charset="0"/>
              </a:rPr>
              <a:t> Primary School!</a:t>
            </a:r>
            <a:br>
              <a:rPr lang="en-GB" b="1" dirty="0">
                <a:solidFill>
                  <a:srgbClr val="000000"/>
                </a:solidFill>
                <a:latin typeface="Calibri" panose="020F0502020204030204" pitchFamily="34" charset="0"/>
                <a:cs typeface="Calibri" panose="020F0502020204030204" pitchFamily="34" charset="0"/>
              </a:rPr>
            </a:br>
            <a:br>
              <a:rPr lang="en-GB" b="1" dirty="0">
                <a:latin typeface="Calibri" panose="020F0502020204030204" pitchFamily="34" charset="0"/>
                <a:cs typeface="Calibri" panose="020F0502020204030204" pitchFamily="34" charset="0"/>
              </a:rPr>
            </a:br>
            <a:r>
              <a:rPr lang="en-GB" b="1" dirty="0">
                <a:latin typeface="Calibri" panose="020F0502020204030204" pitchFamily="34" charset="0"/>
                <a:cs typeface="Calibri" panose="020F0502020204030204" pitchFamily="34" charset="0"/>
              </a:rPr>
              <a:t>Meet the Reception Class team…</a:t>
            </a:r>
            <a:br>
              <a:rPr lang="en-GB" sz="5400" dirty="0">
                <a:latin typeface="Calibri" panose="020F0502020204030204" pitchFamily="34" charset="0"/>
                <a:cs typeface="Calibri" panose="020F0502020204030204" pitchFamily="34" charset="0"/>
              </a:rPr>
            </a:br>
            <a:r>
              <a:rPr lang="en-GB" sz="1600" dirty="0">
                <a:solidFill>
                  <a:srgbClr val="000000"/>
                </a:solidFill>
                <a:latin typeface="Calibri" panose="020F0502020204030204" pitchFamily="34" charset="0"/>
                <a:cs typeface="Calibri" panose="020F0502020204030204" pitchFamily="34" charset="0"/>
              </a:rPr>
              <a:t> </a:t>
            </a:r>
            <a:br>
              <a:rPr lang="en-GB" sz="5400" dirty="0">
                <a:latin typeface="Calibri" panose="020F0502020204030204" pitchFamily="34" charset="0"/>
                <a:cs typeface="Calibri" panose="020F0502020204030204" pitchFamily="34" charset="0"/>
              </a:rPr>
            </a:br>
            <a:br>
              <a:rPr lang="en-GB" sz="5400" dirty="0">
                <a:latin typeface="Sassoon Primary" pitchFamily="50" charset="0"/>
              </a:rPr>
            </a:br>
            <a:br>
              <a:rPr lang="en-GB" sz="2400" dirty="0">
                <a:latin typeface="Calibri" panose="020F0502020204030204" pitchFamily="34" charset="0"/>
              </a:rPr>
            </a:br>
            <a:endParaRPr sz="3200" dirty="0">
              <a:solidFill>
                <a:srgbClr val="000000"/>
              </a:solidFill>
              <a:latin typeface="Calibri" panose="020F0502020204030204" pitchFamily="34" charset="0"/>
            </a:endParaRPr>
          </a:p>
        </p:txBody>
      </p:sp>
      <p:pic>
        <p:nvPicPr>
          <p:cNvPr id="5" name="Picture 4">
            <a:extLst>
              <a:ext uri="{FF2B5EF4-FFF2-40B4-BE49-F238E27FC236}">
                <a16:creationId xmlns:a16="http://schemas.microsoft.com/office/drawing/2014/main" id="{4D54E84A-F121-7B77-DFD8-200A35B91AE3}"/>
              </a:ext>
            </a:extLst>
          </p:cNvPr>
          <p:cNvPicPr>
            <a:picLocks noChangeAspect="1"/>
          </p:cNvPicPr>
          <p:nvPr/>
        </p:nvPicPr>
        <p:blipFill rotWithShape="1">
          <a:blip r:embed="rId2"/>
          <a:srcRect l="35234" t="21111" r="36485" b="12500"/>
          <a:stretch/>
        </p:blipFill>
        <p:spPr>
          <a:xfrm>
            <a:off x="9049349" y="2497278"/>
            <a:ext cx="2238375" cy="2955645"/>
          </a:xfrm>
          <a:prstGeom prst="rect">
            <a:avLst/>
          </a:prstGeom>
        </p:spPr>
      </p:pic>
      <p:pic>
        <p:nvPicPr>
          <p:cNvPr id="4" name="Picture 3">
            <a:extLst>
              <a:ext uri="{FF2B5EF4-FFF2-40B4-BE49-F238E27FC236}">
                <a16:creationId xmlns:a16="http://schemas.microsoft.com/office/drawing/2014/main" id="{D41C300B-0330-A192-80A3-C936B4777534}"/>
              </a:ext>
            </a:extLst>
          </p:cNvPr>
          <p:cNvPicPr>
            <a:picLocks noChangeAspect="1"/>
          </p:cNvPicPr>
          <p:nvPr/>
        </p:nvPicPr>
        <p:blipFill>
          <a:blip r:embed="rId3"/>
          <a:stretch>
            <a:fillRect/>
          </a:stretch>
        </p:blipFill>
        <p:spPr>
          <a:xfrm>
            <a:off x="4846894" y="2523747"/>
            <a:ext cx="2116074" cy="2830250"/>
          </a:xfrm>
          <a:prstGeom prst="rect">
            <a:avLst/>
          </a:prstGeom>
        </p:spPr>
      </p:pic>
      <p:pic>
        <p:nvPicPr>
          <p:cNvPr id="8" name="Picture 7">
            <a:extLst>
              <a:ext uri="{FF2B5EF4-FFF2-40B4-BE49-F238E27FC236}">
                <a16:creationId xmlns:a16="http://schemas.microsoft.com/office/drawing/2014/main" id="{AAA9DC6D-88DC-E226-BA1F-EDA46AFFF90B}"/>
              </a:ext>
            </a:extLst>
          </p:cNvPr>
          <p:cNvPicPr>
            <a:picLocks noChangeAspect="1"/>
          </p:cNvPicPr>
          <p:nvPr/>
        </p:nvPicPr>
        <p:blipFill>
          <a:blip r:embed="rId4"/>
          <a:stretch>
            <a:fillRect/>
          </a:stretch>
        </p:blipFill>
        <p:spPr>
          <a:xfrm>
            <a:off x="904276" y="2497278"/>
            <a:ext cx="2105903" cy="2831723"/>
          </a:xfrm>
          <a:prstGeom prst="rect">
            <a:avLst/>
          </a:prstGeom>
        </p:spPr>
      </p:pic>
      <p:sp>
        <p:nvSpPr>
          <p:cNvPr id="10" name="TextBox 9">
            <a:extLst>
              <a:ext uri="{FF2B5EF4-FFF2-40B4-BE49-F238E27FC236}">
                <a16:creationId xmlns:a16="http://schemas.microsoft.com/office/drawing/2014/main" id="{9512EB43-7DBE-A8AF-319A-5D4BDDC23F65}"/>
              </a:ext>
            </a:extLst>
          </p:cNvPr>
          <p:cNvSpPr txBox="1"/>
          <p:nvPr/>
        </p:nvSpPr>
        <p:spPr>
          <a:xfrm>
            <a:off x="532263" y="5452923"/>
            <a:ext cx="2770495" cy="923330"/>
          </a:xfrm>
          <a:prstGeom prst="rect">
            <a:avLst/>
          </a:prstGeom>
          <a:noFill/>
        </p:spPr>
        <p:txBody>
          <a:bodyPr wrap="square" rtlCol="0">
            <a:spAutoFit/>
          </a:bodyPr>
          <a:lstStyle/>
          <a:p>
            <a:pPr algn="ctr"/>
            <a:r>
              <a:rPr lang="en-GB" dirty="0">
                <a:solidFill>
                  <a:schemeClr val="tx2"/>
                </a:solidFill>
              </a:rPr>
              <a:t>Mrs Jackaman</a:t>
            </a:r>
          </a:p>
          <a:p>
            <a:pPr algn="ctr"/>
            <a:r>
              <a:rPr lang="en-GB" dirty="0">
                <a:solidFill>
                  <a:schemeClr val="tx2"/>
                </a:solidFill>
              </a:rPr>
              <a:t>Class teacher</a:t>
            </a:r>
          </a:p>
          <a:p>
            <a:pPr algn="ctr"/>
            <a:r>
              <a:rPr lang="en-GB" dirty="0">
                <a:solidFill>
                  <a:schemeClr val="tx2"/>
                </a:solidFill>
              </a:rPr>
              <a:t>Monday- Wednesday</a:t>
            </a:r>
          </a:p>
        </p:txBody>
      </p:sp>
      <p:sp>
        <p:nvSpPr>
          <p:cNvPr id="11" name="TextBox 10">
            <a:extLst>
              <a:ext uri="{FF2B5EF4-FFF2-40B4-BE49-F238E27FC236}">
                <a16:creationId xmlns:a16="http://schemas.microsoft.com/office/drawing/2014/main" id="{34A36BF5-8E92-5D38-31D2-6AF39719F1CA}"/>
              </a:ext>
            </a:extLst>
          </p:cNvPr>
          <p:cNvSpPr txBox="1"/>
          <p:nvPr/>
        </p:nvSpPr>
        <p:spPr>
          <a:xfrm>
            <a:off x="4519683" y="5452923"/>
            <a:ext cx="2770495" cy="923330"/>
          </a:xfrm>
          <a:prstGeom prst="rect">
            <a:avLst/>
          </a:prstGeom>
          <a:noFill/>
        </p:spPr>
        <p:txBody>
          <a:bodyPr wrap="square" rtlCol="0">
            <a:spAutoFit/>
          </a:bodyPr>
          <a:lstStyle/>
          <a:p>
            <a:pPr algn="ctr"/>
            <a:r>
              <a:rPr lang="en-GB" dirty="0">
                <a:solidFill>
                  <a:schemeClr val="tx2"/>
                </a:solidFill>
              </a:rPr>
              <a:t>Mrs Kemp</a:t>
            </a:r>
          </a:p>
          <a:p>
            <a:pPr algn="ctr"/>
            <a:r>
              <a:rPr lang="en-GB" dirty="0">
                <a:solidFill>
                  <a:schemeClr val="tx2"/>
                </a:solidFill>
              </a:rPr>
              <a:t>Class teacher</a:t>
            </a:r>
          </a:p>
          <a:p>
            <a:pPr algn="ctr"/>
            <a:r>
              <a:rPr lang="en-GB" dirty="0">
                <a:solidFill>
                  <a:schemeClr val="tx2"/>
                </a:solidFill>
              </a:rPr>
              <a:t>Wednesday- Friday</a:t>
            </a:r>
          </a:p>
        </p:txBody>
      </p:sp>
      <p:sp>
        <p:nvSpPr>
          <p:cNvPr id="12" name="TextBox 11">
            <a:extLst>
              <a:ext uri="{FF2B5EF4-FFF2-40B4-BE49-F238E27FC236}">
                <a16:creationId xmlns:a16="http://schemas.microsoft.com/office/drawing/2014/main" id="{1C82E038-0AE0-7021-F595-2DDE1AA48886}"/>
              </a:ext>
            </a:extLst>
          </p:cNvPr>
          <p:cNvSpPr txBox="1"/>
          <p:nvPr/>
        </p:nvSpPr>
        <p:spPr>
          <a:xfrm>
            <a:off x="8783288" y="5452923"/>
            <a:ext cx="2770495" cy="923330"/>
          </a:xfrm>
          <a:prstGeom prst="rect">
            <a:avLst/>
          </a:prstGeom>
          <a:noFill/>
        </p:spPr>
        <p:txBody>
          <a:bodyPr wrap="square" rtlCol="0">
            <a:spAutoFit/>
          </a:bodyPr>
          <a:lstStyle/>
          <a:p>
            <a:pPr algn="ctr"/>
            <a:r>
              <a:rPr lang="en-GB" dirty="0">
                <a:solidFill>
                  <a:schemeClr val="tx2"/>
                </a:solidFill>
              </a:rPr>
              <a:t>Mrs M-K</a:t>
            </a:r>
          </a:p>
          <a:p>
            <a:pPr algn="ctr"/>
            <a:r>
              <a:rPr lang="en-GB" dirty="0">
                <a:solidFill>
                  <a:schemeClr val="tx2"/>
                </a:solidFill>
              </a:rPr>
              <a:t>Teaching assistant </a:t>
            </a:r>
          </a:p>
          <a:p>
            <a:pPr algn="ctr"/>
            <a:r>
              <a:rPr lang="en-GB" dirty="0">
                <a:solidFill>
                  <a:schemeClr val="tx2"/>
                </a:solidFill>
              </a:rPr>
              <a:t>Monday- Thursday</a:t>
            </a:r>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9" name="Picture 55">
            <a:extLst>
              <a:ext uri="{FF2B5EF4-FFF2-40B4-BE49-F238E27FC236}">
                <a16:creationId xmlns:a16="http://schemas.microsoft.com/office/drawing/2014/main" id="{C75DA4C7-FEB8-CC15-5F7D-43AA54D698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3064" y="1285875"/>
            <a:ext cx="2223898" cy="3335847"/>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56">
            <a:extLst>
              <a:ext uri="{FF2B5EF4-FFF2-40B4-BE49-F238E27FC236}">
                <a16:creationId xmlns:a16="http://schemas.microsoft.com/office/drawing/2014/main" id="{3882F794-0DA3-1054-F55C-B465494994B9}"/>
              </a:ext>
            </a:extLst>
          </p:cNvPr>
          <p:cNvSpPr>
            <a:spLocks noChangeArrowheads="1"/>
          </p:cNvSpPr>
          <p:nvPr/>
        </p:nvSpPr>
        <p:spPr bwMode="auto">
          <a:xfrm>
            <a:off x="1487639" y="1828800"/>
            <a:ext cx="1581438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5" name="TextBox 24">
            <a:extLst>
              <a:ext uri="{FF2B5EF4-FFF2-40B4-BE49-F238E27FC236}">
                <a16:creationId xmlns:a16="http://schemas.microsoft.com/office/drawing/2014/main" id="{37A2BAC8-7413-E5B8-EE82-876F589DB6A3}"/>
              </a:ext>
            </a:extLst>
          </p:cNvPr>
          <p:cNvSpPr txBox="1"/>
          <p:nvPr/>
        </p:nvSpPr>
        <p:spPr>
          <a:xfrm>
            <a:off x="1157927" y="4771687"/>
            <a:ext cx="2770495" cy="923330"/>
          </a:xfrm>
          <a:prstGeom prst="rect">
            <a:avLst/>
          </a:prstGeom>
          <a:noFill/>
        </p:spPr>
        <p:txBody>
          <a:bodyPr wrap="square" rtlCol="0">
            <a:spAutoFit/>
          </a:bodyPr>
          <a:lstStyle/>
          <a:p>
            <a:pPr algn="ctr"/>
            <a:r>
              <a:rPr lang="en-GB" dirty="0">
                <a:solidFill>
                  <a:schemeClr val="tx2"/>
                </a:solidFill>
              </a:rPr>
              <a:t>Mrs </a:t>
            </a:r>
            <a:r>
              <a:rPr lang="en-GB" dirty="0" err="1">
                <a:solidFill>
                  <a:schemeClr val="tx2"/>
                </a:solidFill>
              </a:rPr>
              <a:t>Zuyeva</a:t>
            </a:r>
            <a:endParaRPr lang="en-GB" dirty="0">
              <a:solidFill>
                <a:schemeClr val="tx2"/>
              </a:solidFill>
            </a:endParaRPr>
          </a:p>
          <a:p>
            <a:pPr algn="ctr"/>
            <a:r>
              <a:rPr lang="en-GB" dirty="0">
                <a:solidFill>
                  <a:schemeClr val="tx2"/>
                </a:solidFill>
              </a:rPr>
              <a:t>Teaching assistant </a:t>
            </a:r>
          </a:p>
          <a:p>
            <a:pPr algn="ctr"/>
            <a:r>
              <a:rPr lang="en-GB" dirty="0">
                <a:solidFill>
                  <a:schemeClr val="tx2"/>
                </a:solidFill>
              </a:rPr>
              <a:t>Friday</a:t>
            </a:r>
          </a:p>
        </p:txBody>
      </p:sp>
      <p:pic>
        <p:nvPicPr>
          <p:cNvPr id="3" name="Picture 2" descr="A person standing on a dirt path&#10;&#10;AI-generated content may be incorrect.">
            <a:extLst>
              <a:ext uri="{FF2B5EF4-FFF2-40B4-BE49-F238E27FC236}">
                <a16:creationId xmlns:a16="http://schemas.microsoft.com/office/drawing/2014/main" id="{67A79691-8890-3E9B-63BB-4EA2272A1C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428076" y="1708004"/>
            <a:ext cx="3335847" cy="2491589"/>
          </a:xfrm>
          <a:prstGeom prst="rect">
            <a:avLst/>
          </a:prstGeom>
        </p:spPr>
      </p:pic>
      <p:sp>
        <p:nvSpPr>
          <p:cNvPr id="4" name="TextBox 3">
            <a:extLst>
              <a:ext uri="{FF2B5EF4-FFF2-40B4-BE49-F238E27FC236}">
                <a16:creationId xmlns:a16="http://schemas.microsoft.com/office/drawing/2014/main" id="{0908E852-8D14-018E-D9B9-B899D758D205}"/>
              </a:ext>
            </a:extLst>
          </p:cNvPr>
          <p:cNvSpPr txBox="1"/>
          <p:nvPr/>
        </p:nvSpPr>
        <p:spPr>
          <a:xfrm>
            <a:off x="4571299" y="4846670"/>
            <a:ext cx="2770495" cy="1200329"/>
          </a:xfrm>
          <a:prstGeom prst="rect">
            <a:avLst/>
          </a:prstGeom>
          <a:noFill/>
        </p:spPr>
        <p:txBody>
          <a:bodyPr wrap="square" rtlCol="0">
            <a:spAutoFit/>
          </a:bodyPr>
          <a:lstStyle/>
          <a:p>
            <a:pPr algn="ctr"/>
            <a:r>
              <a:rPr lang="en-GB" dirty="0">
                <a:solidFill>
                  <a:schemeClr val="tx2"/>
                </a:solidFill>
              </a:rPr>
              <a:t>Mrs Hands</a:t>
            </a:r>
          </a:p>
          <a:p>
            <a:pPr algn="ctr"/>
            <a:r>
              <a:rPr lang="en-GB" dirty="0">
                <a:solidFill>
                  <a:schemeClr val="tx2"/>
                </a:solidFill>
              </a:rPr>
              <a:t>Volunteer</a:t>
            </a:r>
          </a:p>
          <a:p>
            <a:pPr algn="ctr"/>
            <a:r>
              <a:rPr lang="en-GB" dirty="0">
                <a:solidFill>
                  <a:schemeClr val="tx2"/>
                </a:solidFill>
              </a:rPr>
              <a:t>Tuesday and Thursday afternoons</a:t>
            </a:r>
          </a:p>
        </p:txBody>
      </p:sp>
      <p:sp>
        <p:nvSpPr>
          <p:cNvPr id="5" name="TextBox 4">
            <a:extLst>
              <a:ext uri="{FF2B5EF4-FFF2-40B4-BE49-F238E27FC236}">
                <a16:creationId xmlns:a16="http://schemas.microsoft.com/office/drawing/2014/main" id="{345211D3-BEDB-4A4B-989F-84E4F7B6C795}"/>
              </a:ext>
            </a:extLst>
          </p:cNvPr>
          <p:cNvSpPr txBox="1"/>
          <p:nvPr/>
        </p:nvSpPr>
        <p:spPr>
          <a:xfrm>
            <a:off x="8740425" y="4846670"/>
            <a:ext cx="2770495" cy="923330"/>
          </a:xfrm>
          <a:prstGeom prst="rect">
            <a:avLst/>
          </a:prstGeom>
          <a:noFill/>
        </p:spPr>
        <p:txBody>
          <a:bodyPr wrap="square" rtlCol="0">
            <a:spAutoFit/>
          </a:bodyPr>
          <a:lstStyle/>
          <a:p>
            <a:pPr algn="ctr"/>
            <a:r>
              <a:rPr lang="en-GB" dirty="0">
                <a:solidFill>
                  <a:schemeClr val="tx2"/>
                </a:solidFill>
              </a:rPr>
              <a:t>Mrs M-K</a:t>
            </a:r>
          </a:p>
          <a:p>
            <a:pPr algn="ctr"/>
            <a:r>
              <a:rPr lang="en-GB" dirty="0">
                <a:solidFill>
                  <a:schemeClr val="tx2"/>
                </a:solidFill>
              </a:rPr>
              <a:t>Teaching assistant </a:t>
            </a:r>
          </a:p>
          <a:p>
            <a:pPr algn="ctr"/>
            <a:r>
              <a:rPr lang="en-GB" dirty="0">
                <a:solidFill>
                  <a:schemeClr val="tx2"/>
                </a:solidFill>
              </a:rPr>
              <a:t>Monday- Thursday</a:t>
            </a:r>
          </a:p>
        </p:txBody>
      </p:sp>
    </p:spTree>
    <p:extLst>
      <p:ext uri="{BB962C8B-B14F-4D97-AF65-F5344CB8AC3E}">
        <p14:creationId xmlns:p14="http://schemas.microsoft.com/office/powerpoint/2010/main" val="1318185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398" y="6133923"/>
            <a:ext cx="11917251" cy="646331"/>
          </a:xfrm>
          <a:prstGeom prst="rect">
            <a:avLst/>
          </a:prstGeom>
        </p:spPr>
        <p:txBody>
          <a:bodyPr wrap="square">
            <a:spAutoFit/>
          </a:bodyPr>
          <a:lstStyle/>
          <a:p>
            <a:pPr algn="ctr"/>
            <a:r>
              <a:rPr lang="en-GB" dirty="0">
                <a:solidFill>
                  <a:schemeClr val="tx2"/>
                </a:solidFill>
                <a:latin typeface="Sassoon Primary" pitchFamily="50" charset="0"/>
                <a:ea typeface="Calibri" panose="020F0502020204030204" pitchFamily="34" charset="0"/>
                <a:cs typeface="Times New Roman" panose="02020603050405020304" pitchFamily="18" charset="0"/>
              </a:rPr>
              <a:t>The school colours are red and grey and items such as cardigans and sweatshirts can be ordered online with our school logo. See school website.</a:t>
            </a:r>
            <a:endParaRPr lang="en-GB" dirty="0">
              <a:solidFill>
                <a:schemeClr val="tx2"/>
              </a:solidFill>
              <a:latin typeface="Sassoon Primary" pitchFamily="50" charset="0"/>
            </a:endParaRPr>
          </a:p>
        </p:txBody>
      </p:sp>
      <p:pic>
        <p:nvPicPr>
          <p:cNvPr id="3" name="Picture 2"/>
          <p:cNvPicPr>
            <a:picLocks noChangeAspect="1"/>
          </p:cNvPicPr>
          <p:nvPr/>
        </p:nvPicPr>
        <p:blipFill rotWithShape="1">
          <a:blip r:embed="rId2"/>
          <a:srcRect l="25035" t="25152" r="34296" b="12282"/>
          <a:stretch/>
        </p:blipFill>
        <p:spPr>
          <a:xfrm>
            <a:off x="1972988" y="954107"/>
            <a:ext cx="5988676" cy="5179816"/>
          </a:xfrm>
          <a:prstGeom prst="rect">
            <a:avLst/>
          </a:prstGeom>
        </p:spPr>
      </p:pic>
      <p:pic>
        <p:nvPicPr>
          <p:cNvPr id="4" name="Picture 3"/>
          <p:cNvPicPr>
            <a:picLocks noChangeAspect="1"/>
          </p:cNvPicPr>
          <p:nvPr/>
        </p:nvPicPr>
        <p:blipFill rotWithShape="1">
          <a:blip r:embed="rId3"/>
          <a:srcRect l="54401" t="38304" r="31021" b="38398"/>
          <a:stretch/>
        </p:blipFill>
        <p:spPr>
          <a:xfrm>
            <a:off x="8300177" y="954107"/>
            <a:ext cx="2621738" cy="2355763"/>
          </a:xfrm>
          <a:prstGeom prst="rect">
            <a:avLst/>
          </a:prstGeom>
        </p:spPr>
      </p:pic>
      <p:pic>
        <p:nvPicPr>
          <p:cNvPr id="5" name="Picture 4"/>
          <p:cNvPicPr>
            <a:picLocks noChangeAspect="1"/>
          </p:cNvPicPr>
          <p:nvPr/>
        </p:nvPicPr>
        <p:blipFill rotWithShape="1">
          <a:blip r:embed="rId3"/>
          <a:srcRect l="26197" t="38304" r="59419" b="38398"/>
          <a:stretch/>
        </p:blipFill>
        <p:spPr>
          <a:xfrm>
            <a:off x="8300177" y="3410760"/>
            <a:ext cx="2717443" cy="2474636"/>
          </a:xfrm>
          <a:prstGeom prst="rect">
            <a:avLst/>
          </a:prstGeom>
        </p:spPr>
      </p:pic>
      <p:sp>
        <p:nvSpPr>
          <p:cNvPr id="6" name="Rectangle 5"/>
          <p:cNvSpPr/>
          <p:nvPr/>
        </p:nvSpPr>
        <p:spPr>
          <a:xfrm>
            <a:off x="3787394" y="0"/>
            <a:ext cx="4512784" cy="830997"/>
          </a:xfrm>
          <a:prstGeom prst="rect">
            <a:avLst/>
          </a:prstGeom>
        </p:spPr>
        <p:txBody>
          <a:bodyPr wrap="square">
            <a:spAutoFit/>
          </a:bodyPr>
          <a:lstStyle/>
          <a:p>
            <a:pPr algn="ctr"/>
            <a:r>
              <a:rPr lang="en-GB" sz="4800" dirty="0">
                <a:solidFill>
                  <a:schemeClr val="tx2"/>
                </a:solidFill>
                <a:latin typeface="Sassoon Primary" pitchFamily="50" charset="0"/>
              </a:rPr>
              <a:t>Boys Uniform</a:t>
            </a:r>
          </a:p>
        </p:txBody>
      </p:sp>
      <p:sp>
        <p:nvSpPr>
          <p:cNvPr id="7" name="Rectangle 6"/>
          <p:cNvSpPr/>
          <p:nvPr/>
        </p:nvSpPr>
        <p:spPr>
          <a:xfrm>
            <a:off x="148481" y="2921403"/>
            <a:ext cx="1824507" cy="1200329"/>
          </a:xfrm>
          <a:prstGeom prst="rect">
            <a:avLst/>
          </a:prstGeom>
        </p:spPr>
        <p:txBody>
          <a:bodyPr wrap="square">
            <a:spAutoFit/>
          </a:bodyPr>
          <a:lstStyle/>
          <a:p>
            <a:pPr algn="ctr"/>
            <a:r>
              <a:rPr lang="en-GB" sz="3600" dirty="0">
                <a:solidFill>
                  <a:schemeClr val="tx2"/>
                </a:solidFill>
                <a:latin typeface="Sassoon Primary" pitchFamily="50" charset="0"/>
              </a:rPr>
              <a:t>Clearly labelled</a:t>
            </a:r>
          </a:p>
        </p:txBody>
      </p:sp>
    </p:spTree>
    <p:extLst>
      <p:ext uri="{BB962C8B-B14F-4D97-AF65-F5344CB8AC3E}">
        <p14:creationId xmlns:p14="http://schemas.microsoft.com/office/powerpoint/2010/main" val="612749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632846" y="0"/>
            <a:ext cx="4107357" cy="830997"/>
          </a:xfrm>
          <a:prstGeom prst="rect">
            <a:avLst/>
          </a:prstGeom>
        </p:spPr>
        <p:txBody>
          <a:bodyPr wrap="square">
            <a:spAutoFit/>
          </a:bodyPr>
          <a:lstStyle/>
          <a:p>
            <a:pPr algn="ctr"/>
            <a:r>
              <a:rPr lang="en-GB" sz="4800" dirty="0">
                <a:solidFill>
                  <a:schemeClr val="tx2"/>
                </a:solidFill>
                <a:latin typeface="Sassoon Primary" pitchFamily="50" charset="0"/>
              </a:rPr>
              <a:t>Girls Uniform</a:t>
            </a:r>
          </a:p>
        </p:txBody>
      </p:sp>
      <p:pic>
        <p:nvPicPr>
          <p:cNvPr id="7" name="Picture 6"/>
          <p:cNvPicPr>
            <a:picLocks noChangeAspect="1"/>
          </p:cNvPicPr>
          <p:nvPr/>
        </p:nvPicPr>
        <p:blipFill rotWithShape="1">
          <a:blip r:embed="rId2"/>
          <a:srcRect l="24825" t="23273" r="27746" b="14725"/>
          <a:stretch/>
        </p:blipFill>
        <p:spPr>
          <a:xfrm>
            <a:off x="1889905" y="1094168"/>
            <a:ext cx="7255284" cy="5332390"/>
          </a:xfrm>
          <a:prstGeom prst="rect">
            <a:avLst/>
          </a:prstGeom>
        </p:spPr>
      </p:pic>
      <p:pic>
        <p:nvPicPr>
          <p:cNvPr id="8" name="Picture 7"/>
          <p:cNvPicPr>
            <a:picLocks noChangeAspect="1"/>
          </p:cNvPicPr>
          <p:nvPr/>
        </p:nvPicPr>
        <p:blipFill rotWithShape="1">
          <a:blip r:embed="rId3"/>
          <a:srcRect l="28944" t="55214" r="59859" b="28064"/>
          <a:stretch/>
        </p:blipFill>
        <p:spPr>
          <a:xfrm>
            <a:off x="9145189" y="1094168"/>
            <a:ext cx="2395347" cy="2011184"/>
          </a:xfrm>
          <a:prstGeom prst="rect">
            <a:avLst/>
          </a:prstGeom>
        </p:spPr>
      </p:pic>
      <p:pic>
        <p:nvPicPr>
          <p:cNvPr id="9" name="Picture 8"/>
          <p:cNvPicPr>
            <a:picLocks noChangeAspect="1"/>
          </p:cNvPicPr>
          <p:nvPr/>
        </p:nvPicPr>
        <p:blipFill rotWithShape="1">
          <a:blip r:embed="rId4"/>
          <a:srcRect l="26091" t="43377" r="62923" b="28065"/>
          <a:stretch/>
        </p:blipFill>
        <p:spPr>
          <a:xfrm>
            <a:off x="9145189" y="3623675"/>
            <a:ext cx="1917763" cy="2802883"/>
          </a:xfrm>
          <a:prstGeom prst="rect">
            <a:avLst/>
          </a:prstGeom>
        </p:spPr>
      </p:pic>
      <p:sp>
        <p:nvSpPr>
          <p:cNvPr id="11" name="Rectangle 10"/>
          <p:cNvSpPr/>
          <p:nvPr/>
        </p:nvSpPr>
        <p:spPr>
          <a:xfrm>
            <a:off x="0" y="3271233"/>
            <a:ext cx="1824507" cy="1200329"/>
          </a:xfrm>
          <a:prstGeom prst="rect">
            <a:avLst/>
          </a:prstGeom>
        </p:spPr>
        <p:txBody>
          <a:bodyPr wrap="square">
            <a:spAutoFit/>
          </a:bodyPr>
          <a:lstStyle/>
          <a:p>
            <a:pPr algn="ctr"/>
            <a:r>
              <a:rPr lang="en-GB" sz="3600" dirty="0">
                <a:solidFill>
                  <a:schemeClr val="tx2"/>
                </a:solidFill>
                <a:latin typeface="Sassoon Primary" pitchFamily="50" charset="0"/>
              </a:rPr>
              <a:t>Clearly labelled</a:t>
            </a:r>
          </a:p>
        </p:txBody>
      </p:sp>
    </p:spTree>
    <p:extLst>
      <p:ext uri="{BB962C8B-B14F-4D97-AF65-F5344CB8AC3E}">
        <p14:creationId xmlns:p14="http://schemas.microsoft.com/office/powerpoint/2010/main" val="3830607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98757" y="0"/>
            <a:ext cx="1824507" cy="707886"/>
          </a:xfrm>
          <a:prstGeom prst="rect">
            <a:avLst/>
          </a:prstGeom>
        </p:spPr>
        <p:txBody>
          <a:bodyPr wrap="square">
            <a:spAutoFit/>
          </a:bodyPr>
          <a:lstStyle/>
          <a:p>
            <a:pPr algn="ctr"/>
            <a:r>
              <a:rPr lang="en-GB" sz="4000" dirty="0">
                <a:solidFill>
                  <a:schemeClr val="tx2"/>
                </a:solidFill>
                <a:latin typeface="Sassoon Primary" pitchFamily="50" charset="0"/>
              </a:rPr>
              <a:t>PE Kit</a:t>
            </a:r>
          </a:p>
        </p:txBody>
      </p:sp>
      <p:pic>
        <p:nvPicPr>
          <p:cNvPr id="3" name="Picture 2"/>
          <p:cNvPicPr>
            <a:picLocks noChangeAspect="1"/>
          </p:cNvPicPr>
          <p:nvPr/>
        </p:nvPicPr>
        <p:blipFill rotWithShape="1">
          <a:blip r:embed="rId2"/>
          <a:srcRect l="30739" t="36989" r="30704" b="39774"/>
          <a:stretch/>
        </p:blipFill>
        <p:spPr>
          <a:xfrm>
            <a:off x="1067798" y="845326"/>
            <a:ext cx="8886423" cy="3011057"/>
          </a:xfrm>
          <a:prstGeom prst="rect">
            <a:avLst/>
          </a:prstGeom>
        </p:spPr>
      </p:pic>
      <p:sp>
        <p:nvSpPr>
          <p:cNvPr id="4" name="TextBox 3"/>
          <p:cNvSpPr txBox="1"/>
          <p:nvPr/>
        </p:nvSpPr>
        <p:spPr>
          <a:xfrm>
            <a:off x="0" y="3251912"/>
            <a:ext cx="12192000" cy="2800767"/>
          </a:xfrm>
          <a:prstGeom prst="rect">
            <a:avLst/>
          </a:prstGeom>
          <a:noFill/>
        </p:spPr>
        <p:txBody>
          <a:bodyPr wrap="square" rtlCol="0">
            <a:spAutoFit/>
          </a:bodyPr>
          <a:lstStyle/>
          <a:p>
            <a:pPr lvl="0"/>
            <a:endParaRPr lang="en-GB" sz="2000" dirty="0">
              <a:solidFill>
                <a:schemeClr val="tx2"/>
              </a:solidFill>
              <a:latin typeface="Calibri" panose="020F0502020204030204" pitchFamily="34" charset="0"/>
            </a:endParaRPr>
          </a:p>
          <a:p>
            <a:pPr lvl="0"/>
            <a:endParaRPr lang="en-GB" sz="2400" dirty="0">
              <a:solidFill>
                <a:schemeClr val="tx2"/>
              </a:solidFill>
              <a:latin typeface="Calibri" panose="020F0502020204030204" pitchFamily="34" charset="0"/>
            </a:endParaRPr>
          </a:p>
          <a:p>
            <a:pPr marL="342900" lvl="0" indent="-342900">
              <a:buFont typeface="Arial" panose="020B0604020202020204" pitchFamily="34" charset="0"/>
              <a:buChar char="•"/>
            </a:pPr>
            <a:r>
              <a:rPr lang="en-GB" sz="2200" dirty="0">
                <a:solidFill>
                  <a:schemeClr val="tx2"/>
                </a:solidFill>
                <a:latin typeface="Sassoon Primary" pitchFamily="50" charset="0"/>
              </a:rPr>
              <a:t>Please provide your child with a labelled water bottle everyday. These can be refilled during the day.</a:t>
            </a:r>
          </a:p>
          <a:p>
            <a:pPr marL="342900" lvl="0" indent="-342900">
              <a:buFont typeface="Arial" panose="020B0604020202020204" pitchFamily="34" charset="0"/>
              <a:buChar char="•"/>
            </a:pPr>
            <a:r>
              <a:rPr lang="en-GB" sz="2200" dirty="0">
                <a:solidFill>
                  <a:schemeClr val="tx2"/>
                </a:solidFill>
                <a:latin typeface="Sassoon Primary" pitchFamily="50" charset="0"/>
              </a:rPr>
              <a:t>Children with their ears pierced must wear simple small studs at all times. These must be removed on PE days- we are not permitted to tape over piercings. </a:t>
            </a:r>
          </a:p>
          <a:p>
            <a:pPr marL="342900" lvl="0" indent="-342900">
              <a:buFont typeface="Arial" panose="020B0604020202020204" pitchFamily="34" charset="0"/>
              <a:buChar char="•"/>
            </a:pPr>
            <a:r>
              <a:rPr lang="en-GB" sz="2200" dirty="0">
                <a:solidFill>
                  <a:schemeClr val="tx2"/>
                </a:solidFill>
                <a:latin typeface="Sassoon Primary" pitchFamily="50" charset="0"/>
              </a:rPr>
              <a:t>Coats must be brought in every day in case of changing weather.</a:t>
            </a:r>
          </a:p>
          <a:p>
            <a:pPr marL="342900" lvl="0" indent="-342900">
              <a:buFont typeface="Arial" panose="020B0604020202020204" pitchFamily="34" charset="0"/>
              <a:buChar char="•"/>
            </a:pPr>
            <a:r>
              <a:rPr lang="en-GB" sz="2200" b="1" dirty="0">
                <a:solidFill>
                  <a:schemeClr val="tx2"/>
                </a:solidFill>
                <a:latin typeface="Sassoon Primary" pitchFamily="50" charset="0"/>
              </a:rPr>
              <a:t>Make sure all items including coats are named.</a:t>
            </a:r>
          </a:p>
          <a:p>
            <a:pPr marL="342900" lvl="0" indent="-342900">
              <a:buFont typeface="Arial" panose="020B0604020202020204" pitchFamily="34" charset="0"/>
              <a:buChar char="•"/>
            </a:pPr>
            <a:r>
              <a:rPr lang="en-GB" sz="2200" dirty="0">
                <a:solidFill>
                  <a:schemeClr val="tx2"/>
                </a:solidFill>
                <a:latin typeface="Sassoon Primary" pitchFamily="50" charset="0"/>
              </a:rPr>
              <a:t>All long hair should be tied back away from the face with red, white or black simple hair bands.</a:t>
            </a:r>
          </a:p>
        </p:txBody>
      </p:sp>
    </p:spTree>
    <p:extLst>
      <p:ext uri="{BB962C8B-B14F-4D97-AF65-F5344CB8AC3E}">
        <p14:creationId xmlns:p14="http://schemas.microsoft.com/office/powerpoint/2010/main" val="156410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7251" y="612844"/>
            <a:ext cx="11217498" cy="5632311"/>
          </a:xfrm>
          <a:prstGeom prst="rect">
            <a:avLst/>
          </a:prstGeom>
        </p:spPr>
        <p:txBody>
          <a:bodyPr wrap="square" lIns="91440" tIns="45720" rIns="91440" bIns="45720" anchor="t">
            <a:spAutoFit/>
          </a:bodyPr>
          <a:lstStyle/>
          <a:p>
            <a:pPr algn="ctr"/>
            <a:r>
              <a:rPr lang="en-GB" sz="4000" b="1" dirty="0">
                <a:solidFill>
                  <a:schemeClr val="tx2"/>
                </a:solidFill>
                <a:latin typeface="Sassoon Primary" pitchFamily="50" charset="0"/>
                <a:ea typeface="Calibri" panose="020F0502020204030204" pitchFamily="34" charset="0"/>
                <a:cs typeface="Times New Roman" panose="02020603050405020304" pitchFamily="18" charset="0"/>
              </a:rPr>
              <a:t>General Information</a:t>
            </a:r>
          </a:p>
          <a:p>
            <a:pPr algn="ctr"/>
            <a:endParaRPr lang="en-GB" sz="4000" b="1"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r>
              <a:rPr lang="en-GB" sz="2800" dirty="0">
                <a:solidFill>
                  <a:schemeClr val="tx2"/>
                </a:solidFill>
                <a:latin typeface="Sassoon Primary" pitchFamily="50" charset="0"/>
                <a:ea typeface="Calibri" panose="020F0502020204030204" pitchFamily="34" charset="0"/>
                <a:cs typeface="Times New Roman" panose="02020603050405020304" pitchFamily="18" charset="0"/>
              </a:rPr>
              <a:t>The children will need a red book bag, no rucksacks please as they take up too much room on our pegs. The children can attach one small keyring to their book bag, so it is recognisable to them. </a:t>
            </a:r>
          </a:p>
          <a:p>
            <a:pPr algn="ct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r>
              <a:rPr lang="en-GB" sz="2800" dirty="0">
                <a:solidFill>
                  <a:schemeClr val="tx2"/>
                </a:solidFill>
                <a:latin typeface="Sassoon Primary"/>
                <a:ea typeface="Calibri" panose="020F0502020204030204" pitchFamily="34" charset="0"/>
                <a:cs typeface="Times New Roman"/>
              </a:rPr>
              <a:t>We will be going on regular welly walks and using the outdoor area in all weathers, so please supply your child with labelled wellies and a waterproof jacket that can stay in school if possible. </a:t>
            </a: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endParaRPr lang="en-GB" sz="2800" dirty="0">
              <a:solidFill>
                <a:schemeClr val="tx2"/>
              </a:solidFill>
              <a:latin typeface="Calibri" panose="020F0502020204030204" pitchFamily="34" charset="0"/>
            </a:endParaRPr>
          </a:p>
        </p:txBody>
      </p:sp>
    </p:spTree>
    <p:extLst>
      <p:ext uri="{BB962C8B-B14F-4D97-AF65-F5344CB8AC3E}">
        <p14:creationId xmlns:p14="http://schemas.microsoft.com/office/powerpoint/2010/main" val="1207858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7251" y="566286"/>
            <a:ext cx="11217498" cy="5262979"/>
          </a:xfrm>
          <a:prstGeom prst="rect">
            <a:avLst/>
          </a:prstGeom>
        </p:spPr>
        <p:txBody>
          <a:bodyPr wrap="square" lIns="91440" tIns="45720" rIns="91440" bIns="45720" anchor="t">
            <a:spAutoFit/>
          </a:bodyPr>
          <a:lstStyle/>
          <a:p>
            <a:pPr algn="ctr"/>
            <a:r>
              <a:rPr lang="en-GB" sz="2800" dirty="0">
                <a:solidFill>
                  <a:schemeClr val="tx2"/>
                </a:solidFill>
                <a:latin typeface="Sassoon Primary"/>
                <a:ea typeface="Calibri" panose="020F0502020204030204" pitchFamily="34" charset="0"/>
                <a:cs typeface="Times New Roman"/>
              </a:rPr>
              <a:t>Each child will choose a story book from class to share with you at home, which will be changed every Monday. </a:t>
            </a:r>
            <a:r>
              <a:rPr lang="en-GB" sz="2800" b="1" dirty="0">
                <a:solidFill>
                  <a:schemeClr val="tx2"/>
                </a:solidFill>
                <a:latin typeface="Sassoon Primary"/>
                <a:ea typeface="Calibri" panose="020F0502020204030204" pitchFamily="34" charset="0"/>
                <a:cs typeface="Times New Roman"/>
              </a:rPr>
              <a:t>Please read with your child every day and record this in their reading record book. </a:t>
            </a: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r>
              <a:rPr lang="en-GB" sz="2800" dirty="0">
                <a:solidFill>
                  <a:schemeClr val="tx2"/>
                </a:solidFill>
                <a:latin typeface="Sassoon Primary"/>
                <a:ea typeface="Calibri" panose="020F0502020204030204" pitchFamily="34" charset="0"/>
                <a:cs typeface="Times New Roman"/>
              </a:rPr>
              <a:t>When the children begin their phonics lessons and have learnt some letter sounds, they will be given a book from our reading scheme in addition to the picture book. </a:t>
            </a: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r>
              <a:rPr lang="en-GB" sz="2800" dirty="0">
                <a:solidFill>
                  <a:schemeClr val="tx2"/>
                </a:solidFill>
                <a:latin typeface="Sassoon Primary"/>
                <a:ea typeface="Calibri" panose="020F0502020204030204" pitchFamily="34" charset="0"/>
                <a:cs typeface="Times New Roman"/>
              </a:rPr>
              <a:t>These books will be closely matched to your child’s reading ability and so they should read this book to you </a:t>
            </a:r>
            <a:r>
              <a:rPr lang="en-GB" sz="2800" b="1" u="sng" dirty="0">
                <a:solidFill>
                  <a:schemeClr val="tx2"/>
                </a:solidFill>
                <a:latin typeface="Sassoon Primary"/>
                <a:ea typeface="Calibri" panose="020F0502020204030204" pitchFamily="34" charset="0"/>
                <a:cs typeface="Times New Roman"/>
              </a:rPr>
              <a:t>at least </a:t>
            </a:r>
            <a:r>
              <a:rPr lang="en-GB" sz="2800" dirty="0">
                <a:solidFill>
                  <a:schemeClr val="tx2"/>
                </a:solidFill>
                <a:latin typeface="Sassoon Primary"/>
                <a:ea typeface="Calibri" panose="020F0502020204030204" pitchFamily="34" charset="0"/>
                <a:cs typeface="Times New Roman"/>
              </a:rPr>
              <a:t>3 times throughout the week. These will also be changed every Monday. </a:t>
            </a:r>
            <a:endParaRPr lang="en-GB" sz="2800"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endParaRPr lang="en-GB" sz="2800" dirty="0">
              <a:solidFill>
                <a:schemeClr val="tx2"/>
              </a:solidFill>
              <a:latin typeface="Calibri" panose="020F0502020204030204" pitchFamily="34" charset="0"/>
            </a:endParaRPr>
          </a:p>
        </p:txBody>
      </p:sp>
    </p:spTree>
    <p:extLst>
      <p:ext uri="{BB962C8B-B14F-4D97-AF65-F5344CB8AC3E}">
        <p14:creationId xmlns:p14="http://schemas.microsoft.com/office/powerpoint/2010/main" val="3094517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EB753E-FFFC-B2E7-CED9-319405CE896D}"/>
              </a:ext>
            </a:extLst>
          </p:cNvPr>
          <p:cNvSpPr txBox="1"/>
          <p:nvPr/>
        </p:nvSpPr>
        <p:spPr>
          <a:xfrm>
            <a:off x="756708" y="132292"/>
            <a:ext cx="10668000" cy="65556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AutoNum type="arabicPeriod"/>
            </a:pPr>
            <a:r>
              <a:rPr lang="en-US" sz="2800" dirty="0">
                <a:solidFill>
                  <a:schemeClr val="tx2"/>
                </a:solidFill>
                <a:latin typeface="Sassoon Primary"/>
              </a:rPr>
              <a:t>Your first read with your child should involve the </a:t>
            </a:r>
            <a:r>
              <a:rPr lang="en-US" sz="2800" b="1" dirty="0">
                <a:solidFill>
                  <a:srgbClr val="FF0000"/>
                </a:solidFill>
                <a:latin typeface="Sassoon Primary"/>
              </a:rPr>
              <a:t>decoding</a:t>
            </a:r>
            <a:r>
              <a:rPr lang="en-US" sz="2800" dirty="0">
                <a:solidFill>
                  <a:schemeClr val="tx2"/>
                </a:solidFill>
                <a:latin typeface="Sassoon Primary"/>
              </a:rPr>
              <a:t> of the words. If capable of decoding the sounds in the word, encourage your child to </a:t>
            </a:r>
            <a:r>
              <a:rPr lang="en-US" sz="2800" b="1" dirty="0">
                <a:solidFill>
                  <a:srgbClr val="FF0000"/>
                </a:solidFill>
                <a:latin typeface="Sassoon Primary"/>
              </a:rPr>
              <a:t>segment</a:t>
            </a:r>
            <a:r>
              <a:rPr lang="en-US" sz="2800" dirty="0">
                <a:solidFill>
                  <a:schemeClr val="tx2"/>
                </a:solidFill>
                <a:latin typeface="Sassoon Primary"/>
              </a:rPr>
              <a:t> then </a:t>
            </a:r>
            <a:r>
              <a:rPr lang="en-US" sz="2800" b="1" dirty="0">
                <a:solidFill>
                  <a:srgbClr val="FF0000"/>
                </a:solidFill>
                <a:latin typeface="Sassoon Primary"/>
              </a:rPr>
              <a:t>blend</a:t>
            </a:r>
            <a:r>
              <a:rPr lang="en-US" sz="2800" dirty="0">
                <a:solidFill>
                  <a:schemeClr val="tx2"/>
                </a:solidFill>
                <a:latin typeface="Sassoon Primary"/>
              </a:rPr>
              <a:t> sounds together to read the word fully. </a:t>
            </a:r>
            <a:endParaRPr lang="en-US" sz="2000" dirty="0">
              <a:solidFill>
                <a:schemeClr val="tx2"/>
              </a:solidFill>
              <a:latin typeface="Segoe Print"/>
            </a:endParaRPr>
          </a:p>
          <a:p>
            <a:endParaRPr lang="en-US" sz="2800" dirty="0">
              <a:solidFill>
                <a:schemeClr val="tx2"/>
              </a:solidFill>
              <a:latin typeface="Sassoon Primary"/>
            </a:endParaRPr>
          </a:p>
          <a:p>
            <a:r>
              <a:rPr lang="en-US" sz="2800" dirty="0">
                <a:solidFill>
                  <a:schemeClr val="tx2"/>
                </a:solidFill>
                <a:latin typeface="Sassoon Primary"/>
              </a:rPr>
              <a:t>2. Your second read should be about focusing on the comprehension side of things.</a:t>
            </a:r>
            <a:endParaRPr lang="en-US" sz="2000" dirty="0">
              <a:solidFill>
                <a:schemeClr val="tx2"/>
              </a:solidFill>
              <a:latin typeface="Segoe Print"/>
            </a:endParaRPr>
          </a:p>
          <a:p>
            <a:endParaRPr lang="en-US" sz="2800" dirty="0">
              <a:solidFill>
                <a:schemeClr val="tx2"/>
              </a:solidFill>
              <a:latin typeface="Sassoon Primary"/>
            </a:endParaRPr>
          </a:p>
          <a:p>
            <a:pPr marL="457200" indent="-457200">
              <a:buFont typeface="Arial"/>
              <a:buChar char="•"/>
            </a:pPr>
            <a:r>
              <a:rPr lang="en-US" sz="2800" dirty="0">
                <a:solidFill>
                  <a:schemeClr val="tx2"/>
                </a:solidFill>
                <a:latin typeface="Sassoon Primary"/>
              </a:rPr>
              <a:t>Ask questions that will prompt your child to reveal their understanding of what it is they have read. The 5 W's of comprehension questions are particularly useful here: who, what, where, when, and why.</a:t>
            </a:r>
            <a:endParaRPr lang="en-US" sz="2000" dirty="0">
              <a:solidFill>
                <a:schemeClr val="tx2"/>
              </a:solidFill>
            </a:endParaRPr>
          </a:p>
          <a:p>
            <a:endParaRPr lang="en-US" sz="2800" dirty="0">
              <a:solidFill>
                <a:schemeClr val="tx2"/>
              </a:solidFill>
              <a:latin typeface="Sassoon Primary"/>
            </a:endParaRPr>
          </a:p>
          <a:p>
            <a:r>
              <a:rPr lang="en-US" sz="2800" dirty="0">
                <a:solidFill>
                  <a:schemeClr val="tx2"/>
                </a:solidFill>
                <a:latin typeface="Sassoon Primary"/>
              </a:rPr>
              <a:t>3. Your third+ read with your child should be to encourage confidence and fluency. </a:t>
            </a:r>
            <a:endParaRPr lang="en-US" sz="2000" dirty="0">
              <a:solidFill>
                <a:schemeClr val="tx2"/>
              </a:solidFill>
            </a:endParaRPr>
          </a:p>
        </p:txBody>
      </p:sp>
    </p:spTree>
    <p:extLst>
      <p:ext uri="{BB962C8B-B14F-4D97-AF65-F5344CB8AC3E}">
        <p14:creationId xmlns:p14="http://schemas.microsoft.com/office/powerpoint/2010/main" val="1468999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9372" y="-93581"/>
            <a:ext cx="11912957" cy="6924973"/>
          </a:xfrm>
          <a:prstGeom prst="rect">
            <a:avLst/>
          </a:prstGeom>
        </p:spPr>
        <p:txBody>
          <a:bodyPr wrap="square" lIns="91440" tIns="45720" rIns="91440" bIns="45720" anchor="t">
            <a:spAutoFit/>
          </a:bodyPr>
          <a:lstStyle/>
          <a:p>
            <a:pPr algn="ctr"/>
            <a:endParaRPr lang="en-GB" sz="4400" b="1" dirty="0">
              <a:solidFill>
                <a:schemeClr val="tx2"/>
              </a:solidFill>
              <a:latin typeface="Sassoon Primary" pitchFamily="50" charset="0"/>
              <a:ea typeface="Calibri" panose="020F0502020204030204" pitchFamily="34" charset="0"/>
              <a:cs typeface="Times New Roman" panose="02020603050405020304" pitchFamily="18" charset="0"/>
            </a:endParaRPr>
          </a:p>
          <a:p>
            <a:pPr algn="ctr"/>
            <a:r>
              <a:rPr lang="en-GB" sz="1600" dirty="0">
                <a:solidFill>
                  <a:schemeClr val="tx2"/>
                </a:solidFill>
                <a:latin typeface="Sassoon Primary" pitchFamily="50" charset="0"/>
                <a:ea typeface="Calibri" panose="020F0502020204030204" pitchFamily="34" charset="0"/>
                <a:cs typeface="Times New Roman" panose="02020603050405020304" pitchFamily="18" charset="0"/>
              </a:rPr>
              <a:t> </a:t>
            </a:r>
          </a:p>
          <a:p>
            <a:pPr algn="ctr"/>
            <a:r>
              <a:rPr lang="en-GB" sz="4400" b="1" u="sng" dirty="0">
                <a:solidFill>
                  <a:schemeClr val="tx2"/>
                </a:solidFill>
                <a:latin typeface="Sassoon Primary"/>
              </a:rPr>
              <a:t>Medical Information</a:t>
            </a:r>
            <a:br>
              <a:rPr lang="en-GB" sz="3600" dirty="0">
                <a:solidFill>
                  <a:schemeClr val="tx2"/>
                </a:solidFill>
                <a:latin typeface="Sassoon Primary"/>
              </a:rPr>
            </a:br>
            <a:br>
              <a:rPr lang="en-GB" sz="3600" dirty="0">
                <a:solidFill>
                  <a:schemeClr val="tx2"/>
                </a:solidFill>
                <a:latin typeface="Sassoon Primary"/>
              </a:rPr>
            </a:br>
            <a:r>
              <a:rPr lang="en-GB" sz="2800" dirty="0">
                <a:solidFill>
                  <a:schemeClr val="tx2"/>
                </a:solidFill>
                <a:latin typeface="Sassoon Primary"/>
              </a:rPr>
              <a:t>It is very important that you have made the school aware of any allergies and medical needs your child may have. All medicines, inhalers, EpiPens etc. must be handed in at the School Office, together with a completed Care plan. </a:t>
            </a:r>
          </a:p>
          <a:p>
            <a:pPr algn="ctr"/>
            <a:endParaRPr lang="en-GB" sz="2800" dirty="0">
              <a:solidFill>
                <a:schemeClr val="tx2"/>
              </a:solidFill>
              <a:latin typeface="Sassoon Primary"/>
            </a:endParaRPr>
          </a:p>
          <a:p>
            <a:pPr algn="ctr"/>
            <a:r>
              <a:rPr lang="en-GB" sz="2800" dirty="0">
                <a:solidFill>
                  <a:schemeClr val="tx2"/>
                </a:solidFill>
                <a:latin typeface="Sassoon Primary"/>
              </a:rPr>
              <a:t>Only prescribed medicines may be brought into school.</a:t>
            </a:r>
          </a:p>
          <a:p>
            <a:pPr algn="ctr"/>
            <a:br>
              <a:rPr lang="en-GB" sz="2800" dirty="0">
                <a:solidFill>
                  <a:schemeClr val="tx2"/>
                </a:solidFill>
                <a:latin typeface="Sassoon Primary"/>
              </a:rPr>
            </a:br>
            <a:r>
              <a:rPr lang="en-GB" sz="2800" dirty="0">
                <a:solidFill>
                  <a:schemeClr val="tx2"/>
                </a:solidFill>
                <a:latin typeface="Sassoon Primary"/>
              </a:rPr>
              <a:t>Please make sure you notify the school of any changes in contact details in case we need to speak to you in an emergency.</a:t>
            </a:r>
            <a:endParaRPr lang="en-GB" sz="2800" b="1" u="sng" dirty="0">
              <a:solidFill>
                <a:schemeClr val="tx2"/>
              </a:solidFill>
              <a:latin typeface="Sassoon Primary"/>
            </a:endParaRPr>
          </a:p>
          <a:p>
            <a:pPr algn="ctr"/>
            <a:endParaRPr lang="en-GB" sz="2800" dirty="0">
              <a:solidFill>
                <a:schemeClr val="tx2"/>
              </a:solidFill>
              <a:latin typeface="Sassoon Primary"/>
            </a:endParaRPr>
          </a:p>
          <a:p>
            <a:pPr algn="ctr"/>
            <a:endParaRPr lang="en-GB" sz="2800" b="1"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1732622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029A15-EEBC-F029-86EE-92FC865B92C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CB65468-1E0F-EB45-F3D9-FA4AA1D22779}"/>
              </a:ext>
            </a:extLst>
          </p:cNvPr>
          <p:cNvSpPr/>
          <p:nvPr/>
        </p:nvSpPr>
        <p:spPr>
          <a:xfrm>
            <a:off x="139372" y="-93581"/>
            <a:ext cx="11912957" cy="6986528"/>
          </a:xfrm>
          <a:prstGeom prst="rect">
            <a:avLst/>
          </a:prstGeom>
        </p:spPr>
        <p:txBody>
          <a:bodyPr wrap="square" lIns="91440" tIns="45720" rIns="91440" bIns="45720" anchor="t">
            <a:spAutoFit/>
          </a:bodyPr>
          <a:lstStyle/>
          <a:p>
            <a:pPr algn="ctr"/>
            <a:r>
              <a:rPr lang="en-GB" sz="4400" b="1" dirty="0">
                <a:solidFill>
                  <a:schemeClr val="tx2"/>
                </a:solidFill>
                <a:latin typeface="Sassoon Primary" pitchFamily="50" charset="0"/>
                <a:ea typeface="Calibri" panose="020F0502020204030204" pitchFamily="34" charset="0"/>
                <a:cs typeface="Times New Roman" panose="02020603050405020304" pitchFamily="18" charset="0"/>
              </a:rPr>
              <a:t>Important Dates</a:t>
            </a:r>
          </a:p>
          <a:p>
            <a:pPr algn="ctr"/>
            <a:r>
              <a:rPr lang="en-GB" sz="1600" dirty="0">
                <a:solidFill>
                  <a:schemeClr val="tx2"/>
                </a:solidFill>
                <a:latin typeface="Sassoon Primary" pitchFamily="50" charset="0"/>
                <a:ea typeface="Calibri" panose="020F0502020204030204" pitchFamily="34" charset="0"/>
                <a:cs typeface="Times New Roman" panose="02020603050405020304" pitchFamily="18" charset="0"/>
              </a:rPr>
              <a:t> </a:t>
            </a:r>
          </a:p>
          <a:p>
            <a:pPr algn="ctr"/>
            <a:r>
              <a:rPr lang="en-GB" sz="2800" b="1" u="sng" dirty="0">
                <a:solidFill>
                  <a:schemeClr val="tx2"/>
                </a:solidFill>
                <a:latin typeface="Sassoon Primary" pitchFamily="50" charset="0"/>
              </a:rPr>
              <a:t>Stay and play sessions</a:t>
            </a:r>
          </a:p>
          <a:p>
            <a:pPr algn="ctr"/>
            <a:endParaRPr lang="en-GB" sz="2800" b="1" u="sng" dirty="0">
              <a:solidFill>
                <a:schemeClr val="tx2"/>
              </a:solidFill>
              <a:latin typeface="Sassoon Primary" pitchFamily="50" charset="0"/>
            </a:endParaRPr>
          </a:p>
          <a:p>
            <a:pPr algn="ctr"/>
            <a:r>
              <a:rPr lang="en-GB" sz="2800" dirty="0">
                <a:solidFill>
                  <a:schemeClr val="tx2"/>
                </a:solidFill>
                <a:latin typeface="Sassoon Primary"/>
              </a:rPr>
              <a:t>Monday 7</a:t>
            </a:r>
            <a:r>
              <a:rPr lang="en-GB" sz="2800" baseline="30000" dirty="0">
                <a:solidFill>
                  <a:schemeClr val="tx2"/>
                </a:solidFill>
                <a:latin typeface="Sassoon Primary"/>
              </a:rPr>
              <a:t>th</a:t>
            </a:r>
            <a:r>
              <a:rPr lang="en-GB" sz="2800" dirty="0">
                <a:solidFill>
                  <a:schemeClr val="tx2"/>
                </a:solidFill>
                <a:latin typeface="Sassoon Primary"/>
              </a:rPr>
              <a:t> July 9-10am </a:t>
            </a:r>
          </a:p>
          <a:p>
            <a:pPr algn="ctr"/>
            <a:r>
              <a:rPr lang="en-GB" sz="2800" dirty="0">
                <a:solidFill>
                  <a:schemeClr val="tx2"/>
                </a:solidFill>
                <a:latin typeface="Sassoon Primary"/>
              </a:rPr>
              <a:t>Monday 14</a:t>
            </a:r>
            <a:r>
              <a:rPr lang="en-GB" sz="2800" baseline="30000" dirty="0">
                <a:solidFill>
                  <a:schemeClr val="tx2"/>
                </a:solidFill>
                <a:latin typeface="Sassoon Primary"/>
              </a:rPr>
              <a:t>th</a:t>
            </a:r>
            <a:r>
              <a:rPr lang="en-GB" sz="2800" dirty="0">
                <a:solidFill>
                  <a:schemeClr val="tx2"/>
                </a:solidFill>
                <a:latin typeface="Sassoon Primary"/>
              </a:rPr>
              <a:t> July 9-10am</a:t>
            </a:r>
          </a:p>
          <a:p>
            <a:pPr algn="ctr"/>
            <a:endParaRPr lang="en-GB" sz="2800" dirty="0">
              <a:solidFill>
                <a:schemeClr val="tx2"/>
              </a:solidFill>
              <a:latin typeface="Sassoon Primary"/>
            </a:endParaRPr>
          </a:p>
          <a:p>
            <a:pPr algn="ctr"/>
            <a:r>
              <a:rPr lang="en-GB" sz="2800" dirty="0">
                <a:solidFill>
                  <a:schemeClr val="tx2"/>
                </a:solidFill>
                <a:latin typeface="Sassoon Primary"/>
              </a:rPr>
              <a:t>Please bring you child to the steps on the playgroup that lead to our classroom, where a member of the Year R team will be there to greet you.  </a:t>
            </a:r>
          </a:p>
          <a:p>
            <a:pPr algn="ctr"/>
            <a:endParaRPr lang="en-GB" sz="2800" dirty="0">
              <a:solidFill>
                <a:schemeClr val="tx2"/>
              </a:solidFill>
              <a:latin typeface="Sassoon Primary"/>
            </a:endParaRPr>
          </a:p>
          <a:p>
            <a:pPr algn="ctr"/>
            <a:r>
              <a:rPr lang="en-GB" sz="2800" dirty="0">
                <a:solidFill>
                  <a:schemeClr val="tx2"/>
                </a:solidFill>
                <a:latin typeface="Sassoon Primary"/>
              </a:rPr>
              <a:t>Adults will be encouraged to drop their child at the classroom door and make their way to the school hall. Refreshments will be available. </a:t>
            </a:r>
          </a:p>
          <a:p>
            <a:pPr algn="ctr"/>
            <a:endParaRPr lang="en-GB" sz="2800" b="1" u="sng" dirty="0">
              <a:solidFill>
                <a:schemeClr val="tx2"/>
              </a:solidFill>
              <a:latin typeface="Sassoon Primary"/>
            </a:endParaRPr>
          </a:p>
          <a:p>
            <a:pPr algn="ctr"/>
            <a:endParaRPr lang="en-GB" sz="2800" dirty="0">
              <a:solidFill>
                <a:schemeClr val="tx2"/>
              </a:solidFill>
              <a:latin typeface="Sassoon Primary"/>
            </a:endParaRPr>
          </a:p>
          <a:p>
            <a:pPr algn="ctr"/>
            <a:endParaRPr lang="en-GB" sz="2800" b="1"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3218270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620C3-0883-5DBA-EE60-7BBC54C5818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1BCA4C2-372A-F488-7A06-58B07CE3F2C1}"/>
              </a:ext>
            </a:extLst>
          </p:cNvPr>
          <p:cNvSpPr/>
          <p:nvPr/>
        </p:nvSpPr>
        <p:spPr>
          <a:xfrm>
            <a:off x="139372" y="-93581"/>
            <a:ext cx="11912957" cy="7417415"/>
          </a:xfrm>
          <a:prstGeom prst="rect">
            <a:avLst/>
          </a:prstGeom>
        </p:spPr>
        <p:txBody>
          <a:bodyPr wrap="square" lIns="91440" tIns="45720" rIns="91440" bIns="45720" anchor="t">
            <a:spAutoFit/>
          </a:bodyPr>
          <a:lstStyle/>
          <a:p>
            <a:pPr algn="ctr"/>
            <a:r>
              <a:rPr lang="en-GB" sz="4400" b="1" dirty="0">
                <a:solidFill>
                  <a:schemeClr val="tx2"/>
                </a:solidFill>
                <a:latin typeface="Sassoon Primary" pitchFamily="50" charset="0"/>
                <a:ea typeface="Calibri" panose="020F0502020204030204" pitchFamily="34" charset="0"/>
                <a:cs typeface="Times New Roman" panose="02020603050405020304" pitchFamily="18" charset="0"/>
              </a:rPr>
              <a:t>Important Dates</a:t>
            </a:r>
          </a:p>
          <a:p>
            <a:pPr algn="ctr"/>
            <a:r>
              <a:rPr lang="en-GB" sz="1600" dirty="0">
                <a:solidFill>
                  <a:schemeClr val="tx2"/>
                </a:solidFill>
                <a:latin typeface="Sassoon Primary" pitchFamily="50" charset="0"/>
                <a:ea typeface="Calibri" panose="020F0502020204030204" pitchFamily="34" charset="0"/>
                <a:cs typeface="Times New Roman" panose="02020603050405020304" pitchFamily="18" charset="0"/>
              </a:rPr>
              <a:t> </a:t>
            </a:r>
          </a:p>
          <a:p>
            <a:pPr algn="ctr"/>
            <a:r>
              <a:rPr lang="en-GB" sz="2800" b="1" u="sng" dirty="0">
                <a:solidFill>
                  <a:schemeClr val="tx2"/>
                </a:solidFill>
                <a:latin typeface="Sassoon Primary"/>
              </a:rPr>
              <a:t>Home Visits</a:t>
            </a:r>
          </a:p>
          <a:p>
            <a:pPr algn="ctr"/>
            <a:endParaRPr lang="en-GB" sz="2800" b="1" u="sng" dirty="0">
              <a:solidFill>
                <a:schemeClr val="tx2"/>
              </a:solidFill>
              <a:latin typeface="Sassoon Primary"/>
            </a:endParaRPr>
          </a:p>
          <a:p>
            <a:pPr algn="ctr"/>
            <a:r>
              <a:rPr lang="en-GB" sz="2800" dirty="0">
                <a:solidFill>
                  <a:schemeClr val="tx2"/>
                </a:solidFill>
                <a:latin typeface="Sassoon Primary"/>
              </a:rPr>
              <a:t>Wednesday 3</a:t>
            </a:r>
            <a:r>
              <a:rPr lang="en-GB" sz="2800" baseline="30000" dirty="0">
                <a:solidFill>
                  <a:schemeClr val="tx2"/>
                </a:solidFill>
                <a:latin typeface="Sassoon Primary"/>
              </a:rPr>
              <a:t>rd</a:t>
            </a:r>
            <a:r>
              <a:rPr lang="en-GB" sz="2800" dirty="0">
                <a:solidFill>
                  <a:schemeClr val="tx2"/>
                </a:solidFill>
                <a:latin typeface="Sassoon Primary"/>
              </a:rPr>
              <a:t> – Friday 5</a:t>
            </a:r>
            <a:r>
              <a:rPr lang="en-GB" sz="2800" baseline="30000" dirty="0">
                <a:solidFill>
                  <a:schemeClr val="tx2"/>
                </a:solidFill>
                <a:latin typeface="Sassoon Primary"/>
              </a:rPr>
              <a:t>th</a:t>
            </a:r>
            <a:r>
              <a:rPr lang="en-GB" sz="2800" dirty="0">
                <a:solidFill>
                  <a:schemeClr val="tx2"/>
                </a:solidFill>
                <a:latin typeface="Sassoon Primary"/>
              </a:rPr>
              <a:t> September</a:t>
            </a:r>
          </a:p>
          <a:p>
            <a:pPr algn="ctr"/>
            <a:endParaRPr lang="en-GB" sz="2800" b="1" u="sng" dirty="0">
              <a:solidFill>
                <a:schemeClr val="tx2"/>
              </a:solidFill>
              <a:latin typeface="Sassoon Primary"/>
            </a:endParaRPr>
          </a:p>
          <a:p>
            <a:pPr algn="ctr"/>
            <a:r>
              <a:rPr lang="en-GB" sz="2800" b="1" u="sng" dirty="0">
                <a:solidFill>
                  <a:schemeClr val="tx2"/>
                </a:solidFill>
                <a:latin typeface="Sassoon Primary"/>
              </a:rPr>
              <a:t>Part time days </a:t>
            </a:r>
          </a:p>
          <a:p>
            <a:pPr algn="ctr"/>
            <a:endParaRPr lang="en-GB" sz="2800" b="1" u="sng" dirty="0">
              <a:solidFill>
                <a:schemeClr val="tx2"/>
              </a:solidFill>
              <a:latin typeface="Sassoon Primary"/>
            </a:endParaRPr>
          </a:p>
          <a:p>
            <a:pPr algn="ctr"/>
            <a:r>
              <a:rPr lang="en-GB" sz="2800" dirty="0">
                <a:solidFill>
                  <a:schemeClr val="tx2"/>
                </a:solidFill>
                <a:latin typeface="Sassoon Primary"/>
              </a:rPr>
              <a:t>Monday 8</a:t>
            </a:r>
            <a:r>
              <a:rPr lang="en-GB" sz="2800" baseline="30000" dirty="0">
                <a:solidFill>
                  <a:schemeClr val="tx2"/>
                </a:solidFill>
                <a:latin typeface="Sassoon Primary"/>
              </a:rPr>
              <a:t>th </a:t>
            </a:r>
            <a:r>
              <a:rPr lang="en-GB" sz="2800" dirty="0">
                <a:solidFill>
                  <a:schemeClr val="tx2"/>
                </a:solidFill>
                <a:latin typeface="Sassoon Primary"/>
              </a:rPr>
              <a:t> - Friday 12</a:t>
            </a:r>
            <a:r>
              <a:rPr lang="en-GB" sz="2800" baseline="30000" dirty="0">
                <a:solidFill>
                  <a:schemeClr val="tx2"/>
                </a:solidFill>
                <a:latin typeface="Sassoon Primary"/>
              </a:rPr>
              <a:t>th</a:t>
            </a:r>
            <a:r>
              <a:rPr lang="en-GB" sz="2800" dirty="0">
                <a:solidFill>
                  <a:schemeClr val="tx2"/>
                </a:solidFill>
                <a:latin typeface="Sassoon Primary"/>
              </a:rPr>
              <a:t> September</a:t>
            </a:r>
          </a:p>
          <a:p>
            <a:pPr algn="ctr"/>
            <a:r>
              <a:rPr lang="en-GB" sz="2800" dirty="0">
                <a:solidFill>
                  <a:schemeClr val="tx2"/>
                </a:solidFill>
                <a:latin typeface="Sassoon Primary"/>
              </a:rPr>
              <a:t>Each child will be allocated either a morning or afternoon session for the week.</a:t>
            </a:r>
          </a:p>
          <a:p>
            <a:pPr algn="ctr"/>
            <a:r>
              <a:rPr lang="en-GB" sz="2800" dirty="0">
                <a:solidFill>
                  <a:schemeClr val="tx2"/>
                </a:solidFill>
                <a:latin typeface="Sassoon Primary"/>
              </a:rPr>
              <a:t>Morning session is 9:00-11:30am and the afternoon session is 12:30-3:00pm</a:t>
            </a:r>
            <a:r>
              <a:rPr lang="en-GB" sz="2800" b="1" dirty="0">
                <a:solidFill>
                  <a:schemeClr val="tx2"/>
                </a:solidFill>
                <a:latin typeface="Sassoon Primary"/>
              </a:rPr>
              <a:t>. </a:t>
            </a:r>
          </a:p>
          <a:p>
            <a:pPr algn="ctr"/>
            <a:endParaRPr lang="en-GB" sz="2800" b="1" dirty="0">
              <a:solidFill>
                <a:schemeClr val="tx2"/>
              </a:solidFill>
              <a:latin typeface="Sassoon Primary"/>
            </a:endParaRPr>
          </a:p>
          <a:p>
            <a:pPr algn="ctr"/>
            <a:r>
              <a:rPr lang="en-GB" sz="2800" dirty="0">
                <a:solidFill>
                  <a:schemeClr val="tx2"/>
                </a:solidFill>
                <a:latin typeface="Sassoon Primary"/>
              </a:rPr>
              <a:t>Whilst the children are in school part time, we ask that you please drop them off and pick them up using our side gate via the alley, which leads directly into our outdoor area. </a:t>
            </a:r>
          </a:p>
          <a:p>
            <a:pPr algn="ct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3742716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AD9D3-A679-E97B-DAFE-6D6453414EF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043DAF8-EE2B-8693-9B75-372486D7D8C7}"/>
              </a:ext>
            </a:extLst>
          </p:cNvPr>
          <p:cNvSpPr/>
          <p:nvPr/>
        </p:nvSpPr>
        <p:spPr>
          <a:xfrm>
            <a:off x="139372" y="-93581"/>
            <a:ext cx="11912957" cy="6555641"/>
          </a:xfrm>
          <a:prstGeom prst="rect">
            <a:avLst/>
          </a:prstGeom>
        </p:spPr>
        <p:txBody>
          <a:bodyPr wrap="square" lIns="91440" tIns="45720" rIns="91440" bIns="45720" anchor="t">
            <a:spAutoFit/>
          </a:bodyPr>
          <a:lstStyle/>
          <a:p>
            <a:pPr algn="ctr"/>
            <a:r>
              <a:rPr lang="en-GB" sz="4400" b="1" dirty="0">
                <a:solidFill>
                  <a:schemeClr val="tx2"/>
                </a:solidFill>
                <a:latin typeface="Sassoon Primary" pitchFamily="50" charset="0"/>
                <a:ea typeface="Calibri" panose="020F0502020204030204" pitchFamily="34" charset="0"/>
                <a:cs typeface="Times New Roman" panose="02020603050405020304" pitchFamily="18" charset="0"/>
              </a:rPr>
              <a:t>Important Dates</a:t>
            </a:r>
          </a:p>
          <a:p>
            <a:pPr algn="ctr"/>
            <a:r>
              <a:rPr lang="en-GB" sz="1600" dirty="0">
                <a:solidFill>
                  <a:schemeClr val="tx2"/>
                </a:solidFill>
                <a:latin typeface="Sassoon Primary" pitchFamily="50" charset="0"/>
                <a:ea typeface="Calibri" panose="020F0502020204030204" pitchFamily="34" charset="0"/>
                <a:cs typeface="Times New Roman" panose="02020603050405020304" pitchFamily="18" charset="0"/>
              </a:rPr>
              <a:t> </a:t>
            </a:r>
          </a:p>
          <a:p>
            <a:pPr algn="ctr"/>
            <a:endParaRPr lang="en-GB" sz="2800" b="1" u="sng" dirty="0">
              <a:solidFill>
                <a:schemeClr val="tx2"/>
              </a:solidFill>
              <a:latin typeface="Sassoon Primary"/>
            </a:endParaRPr>
          </a:p>
          <a:p>
            <a:pPr algn="ctr"/>
            <a:r>
              <a:rPr lang="en-GB" sz="2800" b="1" u="sng" dirty="0">
                <a:solidFill>
                  <a:schemeClr val="tx2"/>
                </a:solidFill>
                <a:latin typeface="Sassoon Primary"/>
              </a:rPr>
              <a:t>Part time days </a:t>
            </a:r>
          </a:p>
          <a:p>
            <a:pPr algn="ctr"/>
            <a:endParaRPr lang="en-GB" sz="2800" b="1" u="sng" dirty="0">
              <a:solidFill>
                <a:schemeClr val="tx2"/>
              </a:solidFill>
              <a:latin typeface="Sassoon Primary"/>
            </a:endParaRPr>
          </a:p>
          <a:p>
            <a:pPr lvl="0" algn="ctr"/>
            <a:r>
              <a:rPr lang="en-GB" sz="2800" dirty="0">
                <a:solidFill>
                  <a:srgbClr val="000000"/>
                </a:solidFill>
                <a:latin typeface="Sassoon Primary" pitchFamily="50" charset="0"/>
              </a:rPr>
              <a:t>During the part time sessions, the children will be taken on a tour of the school and introduced to members of staff. They will also have a chance to explore the classroom, playtime areas, meet each other and begin to learn the rules and routines within the school day.</a:t>
            </a:r>
          </a:p>
          <a:p>
            <a:pPr lvl="0" algn="ctr"/>
            <a:endParaRPr lang="en-GB" sz="2800" dirty="0">
              <a:solidFill>
                <a:srgbClr val="000000"/>
              </a:solidFill>
              <a:latin typeface="Sassoon Primary" pitchFamily="50" charset="0"/>
            </a:endParaRPr>
          </a:p>
          <a:p>
            <a:pPr algn="ctr"/>
            <a:r>
              <a:rPr lang="en-GB" sz="2800" dirty="0">
                <a:solidFill>
                  <a:srgbClr val="000000"/>
                </a:solidFill>
                <a:latin typeface="Sassoon Primary" pitchFamily="50" charset="0"/>
              </a:rPr>
              <a:t>The children have been split into a morning and afternoon group as this gives them a chance to familiarise themselves with the school environment and gives the staff a chance to get to know each child in a smaller group.</a:t>
            </a:r>
          </a:p>
          <a:p>
            <a:pPr algn="ct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1111346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1B8F0-7B5A-5CD3-B707-D2DC051E96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70DBF18-36C0-2EB8-B286-BCECBFE6F9AD}"/>
              </a:ext>
            </a:extLst>
          </p:cNvPr>
          <p:cNvSpPr/>
          <p:nvPr/>
        </p:nvSpPr>
        <p:spPr>
          <a:xfrm>
            <a:off x="139372" y="-93581"/>
            <a:ext cx="11912957" cy="7417415"/>
          </a:xfrm>
          <a:prstGeom prst="rect">
            <a:avLst/>
          </a:prstGeom>
        </p:spPr>
        <p:txBody>
          <a:bodyPr wrap="square" lIns="91440" tIns="45720" rIns="91440" bIns="45720" anchor="t">
            <a:spAutoFit/>
          </a:bodyPr>
          <a:lstStyle/>
          <a:p>
            <a:pPr algn="ctr"/>
            <a:r>
              <a:rPr lang="en-GB" sz="4400" b="1" dirty="0">
                <a:solidFill>
                  <a:schemeClr val="tx2"/>
                </a:solidFill>
                <a:latin typeface="Sassoon Primary" pitchFamily="50" charset="0"/>
                <a:ea typeface="Calibri" panose="020F0502020204030204" pitchFamily="34" charset="0"/>
                <a:cs typeface="Times New Roman" panose="02020603050405020304" pitchFamily="18" charset="0"/>
              </a:rPr>
              <a:t>Important Dates</a:t>
            </a:r>
          </a:p>
          <a:p>
            <a:pPr algn="ctr"/>
            <a:r>
              <a:rPr lang="en-GB" sz="1600" dirty="0">
                <a:solidFill>
                  <a:schemeClr val="tx2"/>
                </a:solidFill>
                <a:latin typeface="Sassoon Primary" pitchFamily="50" charset="0"/>
                <a:ea typeface="Calibri" panose="020F0502020204030204" pitchFamily="34" charset="0"/>
                <a:cs typeface="Times New Roman" panose="02020603050405020304" pitchFamily="18" charset="0"/>
              </a:rPr>
              <a:t> </a:t>
            </a:r>
          </a:p>
          <a:p>
            <a:pPr algn="ctr"/>
            <a:endParaRPr lang="en-GB" sz="2800" b="1" u="sng" dirty="0">
              <a:solidFill>
                <a:schemeClr val="tx2"/>
              </a:solidFill>
              <a:latin typeface="Sassoon Primary"/>
            </a:endParaRPr>
          </a:p>
          <a:p>
            <a:pPr algn="ctr"/>
            <a:r>
              <a:rPr lang="en-GB" sz="2800" b="1" u="sng" dirty="0">
                <a:solidFill>
                  <a:schemeClr val="tx2"/>
                </a:solidFill>
                <a:latin typeface="Sassoon Primary"/>
              </a:rPr>
              <a:t>Morning only and staying for lunch for all children</a:t>
            </a:r>
          </a:p>
          <a:p>
            <a:pPr algn="ctr"/>
            <a:endParaRPr lang="en-GB" sz="2800" b="1" u="sng" dirty="0">
              <a:solidFill>
                <a:schemeClr val="tx2"/>
              </a:solidFill>
              <a:latin typeface="Sassoon Primary"/>
            </a:endParaRPr>
          </a:p>
          <a:p>
            <a:pPr algn="ctr"/>
            <a:r>
              <a:rPr lang="en-GB" sz="2800" dirty="0">
                <a:solidFill>
                  <a:schemeClr val="tx2"/>
                </a:solidFill>
                <a:latin typeface="Sassoon Primary"/>
              </a:rPr>
              <a:t>Monday 15</a:t>
            </a:r>
            <a:r>
              <a:rPr lang="en-GB" sz="2800" baseline="30000" dirty="0">
                <a:solidFill>
                  <a:schemeClr val="tx2"/>
                </a:solidFill>
                <a:latin typeface="Sassoon Primary"/>
              </a:rPr>
              <a:t>th</a:t>
            </a:r>
            <a:r>
              <a:rPr lang="en-GB" sz="2800" dirty="0">
                <a:solidFill>
                  <a:schemeClr val="tx2"/>
                </a:solidFill>
                <a:latin typeface="Sassoon Primary"/>
              </a:rPr>
              <a:t>  – Friday 19</a:t>
            </a:r>
            <a:r>
              <a:rPr lang="en-GB" sz="2800" baseline="30000" dirty="0">
                <a:solidFill>
                  <a:schemeClr val="tx2"/>
                </a:solidFill>
                <a:latin typeface="Sassoon Primary"/>
              </a:rPr>
              <a:t>th</a:t>
            </a:r>
            <a:r>
              <a:rPr lang="en-GB" sz="2800" dirty="0">
                <a:solidFill>
                  <a:schemeClr val="tx2"/>
                </a:solidFill>
                <a:latin typeface="Sassoon Primary"/>
              </a:rPr>
              <a:t>  September </a:t>
            </a:r>
          </a:p>
          <a:p>
            <a:pPr algn="ctr"/>
            <a:r>
              <a:rPr lang="en-GB" sz="2800" dirty="0">
                <a:solidFill>
                  <a:schemeClr val="tx2"/>
                </a:solidFill>
                <a:latin typeface="Sassoon Primary"/>
              </a:rPr>
              <a:t>Children can arrive from 8.35am (doors close at 8.50am)</a:t>
            </a:r>
          </a:p>
          <a:p>
            <a:pPr algn="ctr"/>
            <a:r>
              <a:rPr lang="en-GB" sz="2800" dirty="0">
                <a:solidFill>
                  <a:schemeClr val="tx2"/>
                </a:solidFill>
                <a:latin typeface="Sassoon Primary"/>
              </a:rPr>
              <a:t>Please bring you child to the steps on the playgroup that lead to our classroom, where a member of the Year R team will be there to greet you.  </a:t>
            </a:r>
          </a:p>
          <a:p>
            <a:pPr algn="ctr"/>
            <a:endParaRPr lang="en-GB" sz="2800" dirty="0">
              <a:solidFill>
                <a:schemeClr val="tx2"/>
              </a:solidFill>
              <a:latin typeface="Sassoon Primary"/>
            </a:endParaRPr>
          </a:p>
          <a:p>
            <a:pPr algn="ctr"/>
            <a:r>
              <a:rPr lang="en-GB" sz="2800" dirty="0">
                <a:solidFill>
                  <a:schemeClr val="tx2"/>
                </a:solidFill>
                <a:latin typeface="Sassoon Primary"/>
              </a:rPr>
              <a:t>All children will stay for lunch and be collected at 1pm. Please use the side gate via the alley, which leads directly into our outdoor area. </a:t>
            </a:r>
          </a:p>
          <a:p>
            <a:pPr algn="ctr"/>
            <a:endParaRPr lang="en-GB" sz="2800" b="1" dirty="0">
              <a:solidFill>
                <a:schemeClr val="tx2"/>
              </a:solidFill>
              <a:latin typeface="Sassoon Primary"/>
            </a:endParaRPr>
          </a:p>
          <a:p>
            <a:pPr algn="ctr"/>
            <a:r>
              <a:rPr lang="en-GB" sz="2800" b="1" u="sng" dirty="0">
                <a:solidFill>
                  <a:schemeClr val="tx2"/>
                </a:solidFill>
                <a:latin typeface="Sassoon Primary"/>
              </a:rPr>
              <a:t>Full time </a:t>
            </a:r>
          </a:p>
          <a:p>
            <a:pPr algn="ctr"/>
            <a:r>
              <a:rPr lang="en-GB" sz="2800" dirty="0">
                <a:solidFill>
                  <a:schemeClr val="tx2"/>
                </a:solidFill>
                <a:latin typeface="Sassoon Primary"/>
              </a:rPr>
              <a:t>Monday 22</a:t>
            </a:r>
            <a:r>
              <a:rPr lang="en-GB" sz="2800" baseline="30000" dirty="0">
                <a:solidFill>
                  <a:schemeClr val="tx2"/>
                </a:solidFill>
                <a:latin typeface="Sassoon Primary"/>
              </a:rPr>
              <a:t>nd</a:t>
            </a:r>
            <a:r>
              <a:rPr lang="en-GB" sz="2800" dirty="0">
                <a:solidFill>
                  <a:schemeClr val="tx2"/>
                </a:solidFill>
                <a:latin typeface="Sassoon Primary"/>
              </a:rPr>
              <a:t> September </a:t>
            </a:r>
            <a:endParaRPr lang="en-GB" sz="2800" dirty="0">
              <a:solidFill>
                <a:schemeClr val="tx2"/>
              </a:solidFill>
              <a:latin typeface="Sassoon Primary" pitchFamily="50" charset="0"/>
            </a:endParaRPr>
          </a:p>
          <a:p>
            <a:pPr algn="ct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300892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70339-C2B8-4C8C-385A-DEFA9FE4C93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D13A6BF-60FD-EF4E-85ED-F181978EEC9D}"/>
              </a:ext>
            </a:extLst>
          </p:cNvPr>
          <p:cNvSpPr/>
          <p:nvPr/>
        </p:nvSpPr>
        <p:spPr>
          <a:xfrm>
            <a:off x="139521" y="1043731"/>
            <a:ext cx="11912957" cy="5386090"/>
          </a:xfrm>
          <a:prstGeom prst="rect">
            <a:avLst/>
          </a:prstGeom>
        </p:spPr>
        <p:txBody>
          <a:bodyPr wrap="square" lIns="91440" tIns="45720" rIns="91440" bIns="45720" anchor="t">
            <a:spAutoFit/>
          </a:bodyPr>
          <a:lstStyle/>
          <a:p>
            <a:pPr algn="ctr"/>
            <a:r>
              <a:rPr lang="en-GB" sz="4400" b="1" u="sng" dirty="0">
                <a:solidFill>
                  <a:schemeClr val="tx2"/>
                </a:solidFill>
                <a:latin typeface="Sassoon Primary"/>
              </a:rPr>
              <a:t>Collection Arrangements </a:t>
            </a:r>
            <a:br>
              <a:rPr lang="en-GB" sz="2800" dirty="0">
                <a:solidFill>
                  <a:schemeClr val="tx2"/>
                </a:solidFill>
                <a:latin typeface="Sassoon Primary"/>
              </a:rPr>
            </a:br>
            <a:br>
              <a:rPr lang="en-GB" sz="2800" dirty="0">
                <a:solidFill>
                  <a:schemeClr val="tx2"/>
                </a:solidFill>
                <a:latin typeface="Sassoon Primary"/>
              </a:rPr>
            </a:br>
            <a:r>
              <a:rPr lang="en-GB" sz="3200" dirty="0">
                <a:solidFill>
                  <a:schemeClr val="tx2"/>
                </a:solidFill>
                <a:latin typeface="Sassoon Primary"/>
              </a:rPr>
              <a:t>Parents must inform the class teacher if they require any one apart from themselves to collect their child. </a:t>
            </a:r>
          </a:p>
          <a:p>
            <a:pPr algn="ctr"/>
            <a:endParaRPr lang="en-GB" sz="3200" dirty="0">
              <a:solidFill>
                <a:schemeClr val="tx2"/>
              </a:solidFill>
              <a:latin typeface="Sassoon Primary"/>
            </a:endParaRPr>
          </a:p>
          <a:p>
            <a:pPr algn="ctr"/>
            <a:r>
              <a:rPr lang="en-GB" sz="3200" dirty="0">
                <a:solidFill>
                  <a:schemeClr val="tx2"/>
                </a:solidFill>
                <a:latin typeface="Sassoon Primary"/>
              </a:rPr>
              <a:t>Please notify and ideally introduce them to the class teacher. For the safety of your child, we will not allow anyone else to collect your child unless we have your permission. </a:t>
            </a:r>
            <a:r>
              <a:rPr lang="en-GB" sz="3200" dirty="0">
                <a:solidFill>
                  <a:schemeClr val="tx2"/>
                </a:solidFill>
                <a:latin typeface="Sassoon Primary"/>
                <a:ea typeface="Calibri" panose="020F0502020204030204" pitchFamily="34" charset="0"/>
                <a:cs typeface="Times New Roman" panose="02020603050405020304" pitchFamily="18" charset="0"/>
              </a:rPr>
              <a:t> </a:t>
            </a:r>
          </a:p>
          <a:p>
            <a:pPr algn="ctr"/>
            <a:endParaRPr lang="en-GB" sz="2800" b="1" u="sng" dirty="0">
              <a:solidFill>
                <a:schemeClr val="tx2"/>
              </a:solidFill>
              <a:latin typeface="Sassoon Primary"/>
            </a:endParaRPr>
          </a:p>
          <a:p>
            <a:pPr algn="ct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792311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9B927-2F40-D8C4-5764-EAAD1E4723E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EC90EB3-FF30-FC62-BEFD-35435D99AF09}"/>
              </a:ext>
            </a:extLst>
          </p:cNvPr>
          <p:cNvSpPr/>
          <p:nvPr/>
        </p:nvSpPr>
        <p:spPr>
          <a:xfrm>
            <a:off x="139521" y="1043731"/>
            <a:ext cx="11912957" cy="6309420"/>
          </a:xfrm>
          <a:prstGeom prst="rect">
            <a:avLst/>
          </a:prstGeom>
        </p:spPr>
        <p:txBody>
          <a:bodyPr wrap="square" lIns="91440" tIns="45720" rIns="91440" bIns="45720" anchor="t">
            <a:spAutoFit/>
          </a:bodyPr>
          <a:lstStyle/>
          <a:p>
            <a:pPr algn="ctr"/>
            <a:r>
              <a:rPr lang="en-GB" sz="4400" b="1" u="sng" dirty="0">
                <a:solidFill>
                  <a:schemeClr val="tx2"/>
                </a:solidFill>
                <a:latin typeface="Sassoon Primary"/>
              </a:rPr>
              <a:t>Lateness and Attendance</a:t>
            </a:r>
            <a:br>
              <a:rPr lang="en-GB" sz="4400" b="1" dirty="0">
                <a:solidFill>
                  <a:schemeClr val="tx2"/>
                </a:solidFill>
                <a:latin typeface="Sassoon Primary"/>
              </a:rPr>
            </a:br>
            <a:endParaRPr lang="en-GB" sz="2800" b="1" dirty="0">
              <a:solidFill>
                <a:schemeClr val="tx2"/>
              </a:solidFill>
              <a:latin typeface="Sassoon Primary"/>
            </a:endParaRPr>
          </a:p>
          <a:p>
            <a:pPr algn="ctr"/>
            <a:r>
              <a:rPr lang="en-GB" sz="2800" dirty="0">
                <a:solidFill>
                  <a:schemeClr val="tx2"/>
                </a:solidFill>
                <a:latin typeface="Sassoon Primary"/>
              </a:rPr>
              <a:t>Children must attend school every day. If a child is unwell, keep them at home and phone the office to let the school know. </a:t>
            </a:r>
          </a:p>
          <a:p>
            <a:pPr algn="ctr"/>
            <a:br>
              <a:rPr lang="en-GB" sz="2800" dirty="0">
                <a:solidFill>
                  <a:schemeClr val="tx2"/>
                </a:solidFill>
                <a:latin typeface="Sassoon Primary"/>
              </a:rPr>
            </a:br>
            <a:r>
              <a:rPr lang="en-GB" sz="2800" dirty="0">
                <a:solidFill>
                  <a:schemeClr val="tx2"/>
                </a:solidFill>
                <a:latin typeface="Sassoon Primary"/>
              </a:rPr>
              <a:t>Children must be at school no later than 8.50am. Bringing your child in late will result in them missing the most important part of the day where the main teaching takes place.</a:t>
            </a:r>
            <a:br>
              <a:rPr lang="en-GB" sz="2800" dirty="0">
                <a:solidFill>
                  <a:schemeClr val="tx2"/>
                </a:solidFill>
                <a:latin typeface="Sassoon Primary"/>
              </a:rPr>
            </a:br>
            <a:endParaRPr lang="en-GB" sz="2800" dirty="0">
              <a:solidFill>
                <a:schemeClr val="tx2"/>
              </a:solidFill>
              <a:latin typeface="Sassoon Primary"/>
            </a:endParaRPr>
          </a:p>
          <a:p>
            <a:pPr algn="ctr"/>
            <a:r>
              <a:rPr lang="en-GB" sz="2800" dirty="0">
                <a:solidFill>
                  <a:schemeClr val="tx2"/>
                </a:solidFill>
                <a:latin typeface="Sassoon Primary"/>
              </a:rPr>
              <a:t>Children must be collected from school on time. Teachers often have meetings to attend after school and lateness can be very disruptive. It can also be distressing for your child if you are late to collect them.</a:t>
            </a:r>
            <a:br>
              <a:rPr lang="en-GB" sz="2800" dirty="0">
                <a:solidFill>
                  <a:schemeClr val="tx2"/>
                </a:solidFill>
                <a:latin typeface="Sassoon Primary"/>
              </a:rPr>
            </a:br>
            <a:endParaRPr lang="en-GB" sz="2800" b="1" u="sng" dirty="0">
              <a:solidFill>
                <a:schemeClr val="tx2"/>
              </a:solidFill>
              <a:latin typeface="Sassoon Primary"/>
            </a:endParaRPr>
          </a:p>
          <a:p>
            <a:pPr algn="ctr"/>
            <a:endParaRPr lang="en-GB" sz="2400" dirty="0">
              <a:solidFill>
                <a:schemeClr val="tx2"/>
              </a:solidFill>
              <a:latin typeface="Sassoon Primary"/>
            </a:endParaRPr>
          </a:p>
        </p:txBody>
      </p:sp>
    </p:spTree>
    <p:extLst>
      <p:ext uri="{BB962C8B-B14F-4D97-AF65-F5344CB8AC3E}">
        <p14:creationId xmlns:p14="http://schemas.microsoft.com/office/powerpoint/2010/main" val="316923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3" y="230686"/>
            <a:ext cx="11805633" cy="6063198"/>
          </a:xfrm>
          <a:prstGeom prst="rect">
            <a:avLst/>
          </a:prstGeom>
        </p:spPr>
        <p:txBody>
          <a:bodyPr wrap="square" lIns="91440" tIns="45720" rIns="91440" bIns="45720" anchor="t">
            <a:spAutoFit/>
          </a:bodyPr>
          <a:lstStyle/>
          <a:p>
            <a:pPr algn="ctr"/>
            <a:r>
              <a:rPr lang="en-GB" sz="4400" b="1" u="sng" dirty="0">
                <a:solidFill>
                  <a:schemeClr val="tx2"/>
                </a:solidFill>
                <a:latin typeface="Sassoon Primary" pitchFamily="50" charset="0"/>
              </a:rPr>
              <a:t>School Meals</a:t>
            </a:r>
          </a:p>
          <a:p>
            <a:pPr algn="ctr"/>
            <a:endParaRPr lang="en-GB" sz="4000" b="1" dirty="0">
              <a:solidFill>
                <a:schemeClr val="tx2"/>
              </a:solidFill>
              <a:latin typeface="Sassoon Primary" pitchFamily="50" charset="0"/>
            </a:endParaRPr>
          </a:p>
          <a:p>
            <a:endParaRPr lang="en-GB" sz="2400" dirty="0">
              <a:solidFill>
                <a:schemeClr val="tx2"/>
              </a:solidFill>
              <a:latin typeface="Sassoon Primary" pitchFamily="50" charset="0"/>
            </a:endParaRPr>
          </a:p>
          <a:p>
            <a:pPr algn="ctr"/>
            <a:r>
              <a:rPr lang="en-GB" sz="2800" dirty="0">
                <a:solidFill>
                  <a:schemeClr val="tx2"/>
                </a:solidFill>
                <a:latin typeface="Calibri" panose="020F0502020204030204" pitchFamily="34" charset="0"/>
              </a:rPr>
              <a:t>An email will be sent during the first week of September from Parent Pay. This will include login details to set up your online account. </a:t>
            </a:r>
          </a:p>
          <a:p>
            <a:pPr algn="ctr"/>
            <a:endParaRPr lang="en-GB" sz="2800" dirty="0">
              <a:solidFill>
                <a:schemeClr val="tx2"/>
              </a:solidFill>
              <a:latin typeface="Calibri" panose="020F0502020204030204" pitchFamily="34" charset="0"/>
            </a:endParaRPr>
          </a:p>
          <a:p>
            <a:pPr algn="ctr"/>
            <a:r>
              <a:rPr lang="en-GB" sz="2800" dirty="0">
                <a:solidFill>
                  <a:schemeClr val="tx2"/>
                </a:solidFill>
                <a:latin typeface="Calibri" panose="020F0502020204030204" pitchFamily="34" charset="0"/>
              </a:rPr>
              <a:t>Once registered, you can view menus and order school meals.</a:t>
            </a:r>
          </a:p>
          <a:p>
            <a:pPr algn="ctr"/>
            <a:r>
              <a:rPr lang="en-GB" sz="2800" dirty="0">
                <a:solidFill>
                  <a:schemeClr val="tx2"/>
                </a:solidFill>
                <a:latin typeface="Calibri" panose="020F0502020204030204" pitchFamily="34" charset="0"/>
              </a:rPr>
              <a:t> </a:t>
            </a:r>
          </a:p>
          <a:p>
            <a:pPr algn="ctr"/>
            <a:r>
              <a:rPr lang="en-GB" sz="2800" dirty="0">
                <a:solidFill>
                  <a:schemeClr val="tx2"/>
                </a:solidFill>
                <a:latin typeface="Calibri" panose="020F0502020204030204" pitchFamily="34" charset="0"/>
              </a:rPr>
              <a:t>School meals are free for </a:t>
            </a:r>
            <a:r>
              <a:rPr lang="en-GB" sz="2800" b="1" u="sng" dirty="0">
                <a:solidFill>
                  <a:schemeClr val="tx2"/>
                </a:solidFill>
                <a:latin typeface="Calibri" panose="020F0502020204030204" pitchFamily="34" charset="0"/>
              </a:rPr>
              <a:t>all</a:t>
            </a:r>
            <a:r>
              <a:rPr lang="en-GB" sz="2800" dirty="0">
                <a:solidFill>
                  <a:schemeClr val="tx2"/>
                </a:solidFill>
                <a:latin typeface="Calibri" panose="020F0502020204030204" pitchFamily="34" charset="0"/>
              </a:rPr>
              <a:t> children in Reception and KS1. </a:t>
            </a:r>
          </a:p>
          <a:p>
            <a:pPr algn="ctr"/>
            <a:endParaRPr lang="en-GB" sz="2800" dirty="0">
              <a:solidFill>
                <a:schemeClr val="tx2"/>
              </a:solidFill>
              <a:latin typeface="Calibri" panose="020F0502020204030204" pitchFamily="34" charset="0"/>
            </a:endParaRPr>
          </a:p>
          <a:p>
            <a:pPr algn="ctr"/>
            <a:r>
              <a:rPr lang="en-GB" sz="2800" dirty="0">
                <a:solidFill>
                  <a:schemeClr val="tx2"/>
                </a:solidFill>
                <a:latin typeface="Calibri" panose="020F0502020204030204" pitchFamily="34" charset="0"/>
              </a:rPr>
              <a:t>If you would prefer, children can bring a packed lunch from home. This should contain healthy foods and </a:t>
            </a:r>
            <a:r>
              <a:rPr lang="en-GB" sz="2800" b="1" u="sng" dirty="0">
                <a:solidFill>
                  <a:schemeClr val="tx2"/>
                </a:solidFill>
                <a:latin typeface="Calibri" panose="020F0502020204030204" pitchFamily="34" charset="0"/>
              </a:rPr>
              <a:t>NO NUTS </a:t>
            </a:r>
            <a:r>
              <a:rPr lang="en-GB" sz="2800" dirty="0">
                <a:solidFill>
                  <a:schemeClr val="tx2"/>
                </a:solidFill>
                <a:latin typeface="Calibri" panose="020F0502020204030204" pitchFamily="34" charset="0"/>
              </a:rPr>
              <a:t>please, as we are a nut free school. </a:t>
            </a:r>
          </a:p>
          <a:p>
            <a:pPr algn="ctr"/>
            <a:endParaRPr lang="en-GB" sz="2800" dirty="0">
              <a:solidFill>
                <a:schemeClr val="tx2"/>
              </a:solidFill>
              <a:latin typeface="Calibri" panose="020F0502020204030204" pitchFamily="34" charset="0"/>
            </a:endParaRPr>
          </a:p>
        </p:txBody>
      </p:sp>
    </p:spTree>
    <p:extLst>
      <p:ext uri="{BB962C8B-B14F-4D97-AF65-F5344CB8AC3E}">
        <p14:creationId xmlns:p14="http://schemas.microsoft.com/office/powerpoint/2010/main" val="3422886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4545" y="489397"/>
            <a:ext cx="11797050" cy="5262979"/>
          </a:xfrm>
          <a:prstGeom prst="rect">
            <a:avLst/>
          </a:prstGeom>
        </p:spPr>
        <p:txBody>
          <a:bodyPr wrap="square">
            <a:spAutoFit/>
          </a:bodyPr>
          <a:lstStyle/>
          <a:p>
            <a:pPr algn="ctr"/>
            <a:r>
              <a:rPr lang="en-GB" sz="4400" b="1" u="sng" dirty="0">
                <a:solidFill>
                  <a:schemeClr val="tx2"/>
                </a:solidFill>
                <a:latin typeface="Sassoon Primary" pitchFamily="50" charset="0"/>
              </a:rPr>
              <a:t>Year 6 Buddies</a:t>
            </a:r>
          </a:p>
          <a:p>
            <a:pPr algn="ctr"/>
            <a:endParaRPr lang="en-GB" sz="4000" dirty="0">
              <a:solidFill>
                <a:schemeClr val="tx2"/>
              </a:solidFill>
              <a:latin typeface="Sassoon Primary" pitchFamily="50" charset="0"/>
            </a:endParaRPr>
          </a:p>
          <a:p>
            <a:r>
              <a:rPr lang="en-GB" sz="2800" dirty="0">
                <a:solidFill>
                  <a:schemeClr val="tx2"/>
                </a:solidFill>
                <a:latin typeface="Sassoon Primary" pitchFamily="50" charset="0"/>
              </a:rPr>
              <a:t>Each child will be paired with a Year 6 Buddy. Their buddy will sit with them at lunch time, helping them with cutting up their food if needed. The buddies will also help the children when moving around the school and initiating play during break times. </a:t>
            </a:r>
          </a:p>
          <a:p>
            <a:endParaRPr lang="en-GB" sz="2800" dirty="0">
              <a:solidFill>
                <a:schemeClr val="tx2"/>
              </a:solidFill>
              <a:latin typeface="Sassoon Primary" pitchFamily="50" charset="0"/>
            </a:endParaRPr>
          </a:p>
          <a:p>
            <a:r>
              <a:rPr lang="en-GB" sz="2800" dirty="0">
                <a:solidFill>
                  <a:schemeClr val="tx2"/>
                </a:solidFill>
                <a:latin typeface="Sassoon Primary" pitchFamily="50" charset="0"/>
              </a:rPr>
              <a:t>We base the buddy pairings on what we know about each child and how well they will get on. The Year 6 children look forward to this and put lots of effort into spending time with their buddies. We also arrange play sessions with both classes throughout the year for the children to get to know each other. </a:t>
            </a:r>
          </a:p>
        </p:txBody>
      </p:sp>
    </p:spTree>
    <p:extLst>
      <p:ext uri="{BB962C8B-B14F-4D97-AF65-F5344CB8AC3E}">
        <p14:creationId xmlns:p14="http://schemas.microsoft.com/office/powerpoint/2010/main" val="191337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E55C7-670A-E366-A393-EFCFD964AB0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1596E5D-E99D-E9E4-8DB6-E5CF63D3E800}"/>
              </a:ext>
            </a:extLst>
          </p:cNvPr>
          <p:cNvSpPr/>
          <p:nvPr/>
        </p:nvSpPr>
        <p:spPr>
          <a:xfrm>
            <a:off x="0" y="0"/>
            <a:ext cx="11797050" cy="1384995"/>
          </a:xfrm>
          <a:prstGeom prst="rect">
            <a:avLst/>
          </a:prstGeom>
        </p:spPr>
        <p:txBody>
          <a:bodyPr wrap="square">
            <a:spAutoFit/>
          </a:bodyPr>
          <a:lstStyle/>
          <a:p>
            <a:pPr algn="ctr"/>
            <a:r>
              <a:rPr lang="en-GB" sz="4400" b="1" u="sng" dirty="0">
                <a:solidFill>
                  <a:schemeClr val="tx2"/>
                </a:solidFill>
                <a:latin typeface="Sassoon Primary" pitchFamily="50" charset="0"/>
              </a:rPr>
              <a:t>Wraparound Care </a:t>
            </a:r>
          </a:p>
          <a:p>
            <a:pPr algn="ctr"/>
            <a:endParaRPr lang="en-GB" sz="4000" dirty="0">
              <a:solidFill>
                <a:schemeClr val="tx2"/>
              </a:solidFill>
              <a:latin typeface="Sassoon Primary" pitchFamily="50" charset="0"/>
            </a:endParaRPr>
          </a:p>
        </p:txBody>
      </p:sp>
      <p:pic>
        <p:nvPicPr>
          <p:cNvPr id="4" name="Picture 3">
            <a:extLst>
              <a:ext uri="{FF2B5EF4-FFF2-40B4-BE49-F238E27FC236}">
                <a16:creationId xmlns:a16="http://schemas.microsoft.com/office/drawing/2014/main" id="{6F68A4E1-9ABC-ED58-3BDF-5DC036350535}"/>
              </a:ext>
            </a:extLst>
          </p:cNvPr>
          <p:cNvPicPr>
            <a:picLocks noChangeAspect="1"/>
          </p:cNvPicPr>
          <p:nvPr/>
        </p:nvPicPr>
        <p:blipFill>
          <a:blip r:embed="rId3"/>
          <a:stretch>
            <a:fillRect/>
          </a:stretch>
        </p:blipFill>
        <p:spPr>
          <a:xfrm>
            <a:off x="2001046" y="757072"/>
            <a:ext cx="8189908" cy="6100928"/>
          </a:xfrm>
          <a:prstGeom prst="rect">
            <a:avLst/>
          </a:prstGeom>
        </p:spPr>
      </p:pic>
    </p:spTree>
    <p:extLst>
      <p:ext uri="{BB962C8B-B14F-4D97-AF65-F5344CB8AC3E}">
        <p14:creationId xmlns:p14="http://schemas.microsoft.com/office/powerpoint/2010/main" val="1186859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25189-CFA9-790B-99F5-44B52139A8E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3B5061-72F6-0580-6484-2087469B7AC3}"/>
              </a:ext>
            </a:extLst>
          </p:cNvPr>
          <p:cNvSpPr/>
          <p:nvPr/>
        </p:nvSpPr>
        <p:spPr>
          <a:xfrm>
            <a:off x="197475" y="10213"/>
            <a:ext cx="11797050" cy="1384995"/>
          </a:xfrm>
          <a:prstGeom prst="rect">
            <a:avLst/>
          </a:prstGeom>
        </p:spPr>
        <p:txBody>
          <a:bodyPr wrap="square">
            <a:spAutoFit/>
          </a:bodyPr>
          <a:lstStyle/>
          <a:p>
            <a:pPr algn="ctr"/>
            <a:r>
              <a:rPr lang="en-GB" sz="4400" b="1" u="sng" dirty="0">
                <a:solidFill>
                  <a:schemeClr val="tx2"/>
                </a:solidFill>
                <a:latin typeface="Sassoon Primary" pitchFamily="50" charset="0"/>
              </a:rPr>
              <a:t>Wraparound Care </a:t>
            </a:r>
          </a:p>
          <a:p>
            <a:pPr algn="ctr"/>
            <a:endParaRPr lang="en-GB" sz="4000" dirty="0">
              <a:solidFill>
                <a:schemeClr val="tx2"/>
              </a:solidFill>
              <a:latin typeface="Sassoon Primary" pitchFamily="50" charset="0"/>
            </a:endParaRPr>
          </a:p>
        </p:txBody>
      </p:sp>
      <p:pic>
        <p:nvPicPr>
          <p:cNvPr id="6" name="Picture 5">
            <a:extLst>
              <a:ext uri="{FF2B5EF4-FFF2-40B4-BE49-F238E27FC236}">
                <a16:creationId xmlns:a16="http://schemas.microsoft.com/office/drawing/2014/main" id="{D8821CC2-C810-5947-9DA2-4905192C162D}"/>
              </a:ext>
            </a:extLst>
          </p:cNvPr>
          <p:cNvPicPr>
            <a:picLocks noChangeAspect="1"/>
          </p:cNvPicPr>
          <p:nvPr/>
        </p:nvPicPr>
        <p:blipFill>
          <a:blip r:embed="rId3"/>
          <a:stretch>
            <a:fillRect/>
          </a:stretch>
        </p:blipFill>
        <p:spPr>
          <a:xfrm>
            <a:off x="1546007" y="810768"/>
            <a:ext cx="9501744" cy="6037019"/>
          </a:xfrm>
          <a:prstGeom prst="rect">
            <a:avLst/>
          </a:prstGeom>
        </p:spPr>
      </p:pic>
    </p:spTree>
    <p:extLst>
      <p:ext uri="{BB962C8B-B14F-4D97-AF65-F5344CB8AC3E}">
        <p14:creationId xmlns:p14="http://schemas.microsoft.com/office/powerpoint/2010/main" val="3723098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6367" y="103030"/>
            <a:ext cx="11217498" cy="830997"/>
          </a:xfrm>
          <a:prstGeom prst="rect">
            <a:avLst/>
          </a:prstGeom>
        </p:spPr>
        <p:txBody>
          <a:bodyPr wrap="square">
            <a:spAutoFit/>
          </a:bodyPr>
          <a:lstStyle/>
          <a:p>
            <a:pPr algn="ctr"/>
            <a:r>
              <a:rPr lang="en-GB" sz="4600" b="1" u="sng" dirty="0">
                <a:solidFill>
                  <a:schemeClr val="tx2"/>
                </a:solidFill>
                <a:latin typeface="Sassoon Primary" pitchFamily="50" charset="0"/>
              </a:rPr>
              <a:t>Early Years Framework</a:t>
            </a:r>
          </a:p>
        </p:txBody>
      </p:sp>
      <p:pic>
        <p:nvPicPr>
          <p:cNvPr id="3" name="Picture 2"/>
          <p:cNvPicPr/>
          <p:nvPr/>
        </p:nvPicPr>
        <p:blipFill rotWithShape="1">
          <a:blip r:embed="rId3"/>
          <a:srcRect l="21558" t="28483" r="23006" b="38656"/>
          <a:stretch/>
        </p:blipFill>
        <p:spPr bwMode="auto">
          <a:xfrm>
            <a:off x="386367" y="820322"/>
            <a:ext cx="11217498" cy="3481222"/>
          </a:xfrm>
          <a:prstGeom prst="rect">
            <a:avLst/>
          </a:prstGeom>
          <a:ln>
            <a:noFill/>
          </a:ln>
          <a:extLst>
            <a:ext uri="{53640926-AAD7-44D8-BBD7-CCE9431645EC}">
              <a14:shadowObscured xmlns:a14="http://schemas.microsoft.com/office/drawing/2010/main"/>
            </a:ext>
          </a:extLst>
        </p:spPr>
      </p:pic>
      <p:sp>
        <p:nvSpPr>
          <p:cNvPr id="4" name="Rectangle 3"/>
          <p:cNvSpPr/>
          <p:nvPr/>
        </p:nvSpPr>
        <p:spPr>
          <a:xfrm>
            <a:off x="-92299" y="3961971"/>
            <a:ext cx="12174830" cy="2246769"/>
          </a:xfrm>
          <a:prstGeom prst="rect">
            <a:avLst/>
          </a:prstGeom>
        </p:spPr>
        <p:txBody>
          <a:bodyPr wrap="square">
            <a:spAutoFit/>
          </a:bodyPr>
          <a:lstStyle/>
          <a:p>
            <a:pPr algn="ctr"/>
            <a:endParaRPr lang="en-GB" sz="2800" u="sng" dirty="0">
              <a:solidFill>
                <a:schemeClr val="tx2"/>
              </a:solidFill>
              <a:latin typeface="Calibri" panose="020F0502020204030204" pitchFamily="34" charset="0"/>
            </a:endParaRPr>
          </a:p>
          <a:p>
            <a:pPr algn="ctr"/>
            <a:r>
              <a:rPr lang="en-GB" sz="2800" u="sng" dirty="0">
                <a:solidFill>
                  <a:schemeClr val="tx2"/>
                </a:solidFill>
                <a:latin typeface="Sassoon Primary" pitchFamily="50" charset="0"/>
              </a:rPr>
              <a:t>Teacher directed</a:t>
            </a:r>
            <a:r>
              <a:rPr lang="en-GB" sz="2800" dirty="0">
                <a:solidFill>
                  <a:schemeClr val="tx2"/>
                </a:solidFill>
                <a:latin typeface="Sassoon Primary" pitchFamily="50" charset="0"/>
              </a:rPr>
              <a:t>: a learning activity led by the teacher. </a:t>
            </a:r>
          </a:p>
          <a:p>
            <a:pPr algn="ctr"/>
            <a:endParaRPr lang="en-GB" sz="2800" dirty="0">
              <a:solidFill>
                <a:schemeClr val="tx2"/>
              </a:solidFill>
              <a:latin typeface="Sassoon Primary" pitchFamily="50" charset="0"/>
            </a:endParaRPr>
          </a:p>
          <a:p>
            <a:pPr algn="ctr"/>
            <a:r>
              <a:rPr lang="en-GB" sz="2800" u="sng" dirty="0">
                <a:solidFill>
                  <a:schemeClr val="tx2"/>
                </a:solidFill>
                <a:latin typeface="Sassoon Primary" pitchFamily="50" charset="0"/>
              </a:rPr>
              <a:t>Child Initiated</a:t>
            </a:r>
            <a:r>
              <a:rPr lang="en-GB" sz="2800" dirty="0">
                <a:solidFill>
                  <a:schemeClr val="tx2"/>
                </a:solidFill>
                <a:latin typeface="Sassoon Primary" pitchFamily="50" charset="0"/>
              </a:rPr>
              <a:t>: the children choose where to play and what with. Adults take this opportunity to interact with the children and enhance their play.</a:t>
            </a:r>
          </a:p>
        </p:txBody>
      </p:sp>
    </p:spTree>
    <p:extLst>
      <p:ext uri="{BB962C8B-B14F-4D97-AF65-F5344CB8AC3E}">
        <p14:creationId xmlns:p14="http://schemas.microsoft.com/office/powerpoint/2010/main" val="4041912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hexagon with black text&#10;&#10;Description automatically generated">
            <a:extLst>
              <a:ext uri="{FF2B5EF4-FFF2-40B4-BE49-F238E27FC236}">
                <a16:creationId xmlns:a16="http://schemas.microsoft.com/office/drawing/2014/main" id="{ED232856-0CED-060D-5943-19FA93CDAA31}"/>
              </a:ext>
            </a:extLst>
          </p:cNvPr>
          <p:cNvPicPr>
            <a:picLocks noChangeAspect="1"/>
          </p:cNvPicPr>
          <p:nvPr/>
        </p:nvPicPr>
        <p:blipFill>
          <a:blip r:embed="rId3"/>
          <a:stretch>
            <a:fillRect/>
          </a:stretch>
        </p:blipFill>
        <p:spPr>
          <a:xfrm>
            <a:off x="127910" y="1226558"/>
            <a:ext cx="12064090" cy="3768928"/>
          </a:xfrm>
          <a:prstGeom prst="rect">
            <a:avLst/>
          </a:prstGeom>
        </p:spPr>
      </p:pic>
      <p:sp>
        <p:nvSpPr>
          <p:cNvPr id="3" name="TextBox 2">
            <a:extLst>
              <a:ext uri="{FF2B5EF4-FFF2-40B4-BE49-F238E27FC236}">
                <a16:creationId xmlns:a16="http://schemas.microsoft.com/office/drawing/2014/main" id="{C95FC741-C008-F949-6E4F-D7EDB6EA6FFB}"/>
              </a:ext>
            </a:extLst>
          </p:cNvPr>
          <p:cNvSpPr txBox="1"/>
          <p:nvPr/>
        </p:nvSpPr>
        <p:spPr>
          <a:xfrm>
            <a:off x="609600" y="5149516"/>
            <a:ext cx="10844463" cy="1569660"/>
          </a:xfrm>
          <a:prstGeom prst="rect">
            <a:avLst/>
          </a:prstGeom>
          <a:noFill/>
        </p:spPr>
        <p:txBody>
          <a:bodyPr wrap="square" rtlCol="0">
            <a:spAutoFit/>
          </a:bodyPr>
          <a:lstStyle/>
          <a:p>
            <a:pPr algn="ctr"/>
            <a:r>
              <a:rPr lang="en-GB" sz="2400" dirty="0">
                <a:solidFill>
                  <a:schemeClr val="tx2"/>
                </a:solidFill>
              </a:rPr>
              <a:t>These characteristics are not separate but rather work together to create a holistic approach to learning. They are the foundation for developing a lifelong love of learning and a positive attitude towards challenges and new experiences. </a:t>
            </a:r>
          </a:p>
        </p:txBody>
      </p:sp>
      <p:sp>
        <p:nvSpPr>
          <p:cNvPr id="4" name="TextBox 3">
            <a:extLst>
              <a:ext uri="{FF2B5EF4-FFF2-40B4-BE49-F238E27FC236}">
                <a16:creationId xmlns:a16="http://schemas.microsoft.com/office/drawing/2014/main" id="{FB60AACA-230C-EB2E-8631-73D7F4395DD7}"/>
              </a:ext>
            </a:extLst>
          </p:cNvPr>
          <p:cNvSpPr txBox="1"/>
          <p:nvPr/>
        </p:nvSpPr>
        <p:spPr>
          <a:xfrm>
            <a:off x="609600" y="128337"/>
            <a:ext cx="11117179" cy="769441"/>
          </a:xfrm>
          <a:prstGeom prst="rect">
            <a:avLst/>
          </a:prstGeom>
          <a:noFill/>
        </p:spPr>
        <p:txBody>
          <a:bodyPr wrap="square" rtlCol="0">
            <a:spAutoFit/>
          </a:bodyPr>
          <a:lstStyle/>
          <a:p>
            <a:pPr algn="ctr"/>
            <a:r>
              <a:rPr lang="en-GB" sz="4400" b="1" u="sng" dirty="0">
                <a:solidFill>
                  <a:schemeClr val="tx2"/>
                </a:solidFill>
                <a:latin typeface="Sassoon Primary"/>
              </a:rPr>
              <a:t>Characteristics of Effective Learning </a:t>
            </a:r>
          </a:p>
        </p:txBody>
      </p:sp>
    </p:spTree>
    <p:extLst>
      <p:ext uri="{BB962C8B-B14F-4D97-AF65-F5344CB8AC3E}">
        <p14:creationId xmlns:p14="http://schemas.microsoft.com/office/powerpoint/2010/main" val="3400034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7144" y="0"/>
            <a:ext cx="4378817" cy="830997"/>
          </a:xfrm>
          <a:prstGeom prst="rect">
            <a:avLst/>
          </a:prstGeom>
        </p:spPr>
        <p:txBody>
          <a:bodyPr wrap="square">
            <a:spAutoFit/>
          </a:bodyPr>
          <a:lstStyle/>
          <a:p>
            <a:pPr algn="ctr"/>
            <a:r>
              <a:rPr lang="en-GB" sz="4800" b="1" u="sng" dirty="0">
                <a:solidFill>
                  <a:schemeClr val="tx2"/>
                </a:solidFill>
                <a:latin typeface="Sassoon Primary" pitchFamily="50" charset="0"/>
              </a:rPr>
              <a:t>Seesaw</a:t>
            </a:r>
          </a:p>
        </p:txBody>
      </p:sp>
      <p:sp>
        <p:nvSpPr>
          <p:cNvPr id="4" name="TextBox 3"/>
          <p:cNvSpPr txBox="1"/>
          <p:nvPr/>
        </p:nvSpPr>
        <p:spPr>
          <a:xfrm>
            <a:off x="128789" y="1541515"/>
            <a:ext cx="11655380" cy="4524315"/>
          </a:xfrm>
          <a:prstGeom prst="rect">
            <a:avLst/>
          </a:prstGeom>
          <a:noFill/>
        </p:spPr>
        <p:txBody>
          <a:bodyPr wrap="square" rtlCol="0">
            <a:spAutoFit/>
          </a:bodyPr>
          <a:lstStyle/>
          <a:p>
            <a:pPr algn="ctr"/>
            <a:r>
              <a:rPr lang="en-GB" sz="3600" dirty="0">
                <a:solidFill>
                  <a:schemeClr val="tx2"/>
                </a:solidFill>
                <a:latin typeface="Sassoon Primary" pitchFamily="50" charset="0"/>
              </a:rPr>
              <a:t>Seesaw is a platform for student engagement.</a:t>
            </a:r>
            <a:r>
              <a:rPr lang="en-GB" sz="3600" dirty="0">
                <a:solidFill>
                  <a:srgbClr val="000000"/>
                </a:solidFill>
                <a:latin typeface="Sassoon Primary" pitchFamily="50" charset="0"/>
              </a:rPr>
              <a:t> We use Seesaw as an informal log of any ‘wow’ moments that we capture in a photograph or video. You also have the option to comment and share any progress from home. You can upload notes, photographs or videos for Reception staff and children to see.</a:t>
            </a:r>
          </a:p>
          <a:p>
            <a:pPr algn="ctr"/>
            <a:endParaRPr lang="en-GB" sz="3600" dirty="0">
              <a:solidFill>
                <a:srgbClr val="000000"/>
              </a:solidFill>
              <a:latin typeface="Sassoon Primary" pitchFamily="50" charset="0"/>
            </a:endParaRPr>
          </a:p>
          <a:p>
            <a:pPr algn="ctr"/>
            <a:r>
              <a:rPr lang="en-GB" sz="3600" dirty="0">
                <a:solidFill>
                  <a:srgbClr val="000000"/>
                </a:solidFill>
                <a:latin typeface="Sassoon Primary" pitchFamily="50" charset="0"/>
              </a:rPr>
              <a:t> You will each be given a login code for your child in September.</a:t>
            </a:r>
          </a:p>
        </p:txBody>
      </p:sp>
    </p:spTree>
    <p:extLst>
      <p:ext uri="{BB962C8B-B14F-4D97-AF65-F5344CB8AC3E}">
        <p14:creationId xmlns:p14="http://schemas.microsoft.com/office/powerpoint/2010/main" val="1409771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60631" y="0"/>
            <a:ext cx="4378817" cy="830997"/>
          </a:xfrm>
          <a:prstGeom prst="rect">
            <a:avLst/>
          </a:prstGeom>
        </p:spPr>
        <p:txBody>
          <a:bodyPr wrap="square">
            <a:spAutoFit/>
          </a:bodyPr>
          <a:lstStyle/>
          <a:p>
            <a:pPr algn="ctr"/>
            <a:r>
              <a:rPr lang="en-GB" sz="4800" b="1" u="sng" dirty="0">
                <a:solidFill>
                  <a:schemeClr val="tx2"/>
                </a:solidFill>
                <a:latin typeface="Sassoon Primary" pitchFamily="50" charset="0"/>
              </a:rPr>
              <a:t>Newsletters</a:t>
            </a:r>
          </a:p>
        </p:txBody>
      </p:sp>
      <p:sp>
        <p:nvSpPr>
          <p:cNvPr id="4" name="TextBox 3"/>
          <p:cNvSpPr txBox="1"/>
          <p:nvPr/>
        </p:nvSpPr>
        <p:spPr>
          <a:xfrm>
            <a:off x="69759" y="1477121"/>
            <a:ext cx="11760559" cy="4524315"/>
          </a:xfrm>
          <a:prstGeom prst="rect">
            <a:avLst/>
          </a:prstGeom>
          <a:noFill/>
        </p:spPr>
        <p:txBody>
          <a:bodyPr wrap="square" rtlCol="0">
            <a:spAutoFit/>
          </a:bodyPr>
          <a:lstStyle/>
          <a:p>
            <a:pPr algn="ctr"/>
            <a:r>
              <a:rPr lang="en-GB" sz="3600" dirty="0">
                <a:solidFill>
                  <a:srgbClr val="000000"/>
                </a:solidFill>
                <a:latin typeface="Sassoon Primary" pitchFamily="50" charset="0"/>
              </a:rPr>
              <a:t>Each Monday you will receive a weekly newsletter with news about the coming week and an idea on what the children have been focusing on in their phonics, maths or topic lessons. This will be sent onto our seesaw platform or via email from the school office.</a:t>
            </a:r>
          </a:p>
          <a:p>
            <a:pPr algn="ctr"/>
            <a:endParaRPr lang="en-GB" sz="3600" dirty="0">
              <a:solidFill>
                <a:srgbClr val="000000"/>
              </a:solidFill>
              <a:latin typeface="Sassoon Primary" pitchFamily="50" charset="0"/>
            </a:endParaRPr>
          </a:p>
          <a:p>
            <a:pPr algn="ctr"/>
            <a:r>
              <a:rPr lang="en-GB" sz="3600" dirty="0">
                <a:solidFill>
                  <a:srgbClr val="000000"/>
                </a:solidFill>
                <a:latin typeface="Sassoon Primary" pitchFamily="50" charset="0"/>
              </a:rPr>
              <a:t>The newsletter will also include any reminders for the week such as cake sales, non-uniform days etc.</a:t>
            </a:r>
          </a:p>
        </p:txBody>
      </p:sp>
    </p:spTree>
    <p:extLst>
      <p:ext uri="{BB962C8B-B14F-4D97-AF65-F5344CB8AC3E}">
        <p14:creationId xmlns:p14="http://schemas.microsoft.com/office/powerpoint/2010/main" val="3468244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F347B-4273-40CE-8919-42113FEDEF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E7000BE-B510-AF5B-422E-C995BBCCC1EC}"/>
              </a:ext>
            </a:extLst>
          </p:cNvPr>
          <p:cNvSpPr/>
          <p:nvPr/>
        </p:nvSpPr>
        <p:spPr>
          <a:xfrm>
            <a:off x="259307" y="0"/>
            <a:ext cx="11791666" cy="7909858"/>
          </a:xfrm>
          <a:prstGeom prst="rect">
            <a:avLst/>
          </a:prstGeom>
        </p:spPr>
        <p:txBody>
          <a:bodyPr wrap="square">
            <a:spAutoFit/>
          </a:bodyPr>
          <a:lstStyle/>
          <a:p>
            <a:pPr algn="ctr"/>
            <a:r>
              <a:rPr lang="en-GB" sz="4800" b="1" u="sng" dirty="0">
                <a:solidFill>
                  <a:schemeClr val="tx2"/>
                </a:solidFill>
                <a:latin typeface="Sassoon Primary" pitchFamily="50" charset="0"/>
              </a:rPr>
              <a:t>Show and Tell Treasure box</a:t>
            </a:r>
          </a:p>
          <a:p>
            <a:pPr algn="ctr"/>
            <a:endParaRPr lang="en-GB" sz="4800" b="1" u="sng" dirty="0">
              <a:solidFill>
                <a:schemeClr val="tx2"/>
              </a:solidFill>
              <a:latin typeface="Sassoon Primary" pitchFamily="50" charset="0"/>
            </a:endParaRPr>
          </a:p>
          <a:p>
            <a:pPr algn="ctr"/>
            <a:r>
              <a:rPr lang="en-GB" sz="2800" dirty="0">
                <a:solidFill>
                  <a:schemeClr val="tx2"/>
                </a:solidFill>
                <a:latin typeface="Sassoon Primary"/>
              </a:rPr>
              <a:t>It can be a little overwhelming for young children to start a new school year, so why not send a little bit of comfort with them to school to show and tell their new friends and teacher? </a:t>
            </a:r>
          </a:p>
          <a:p>
            <a:pPr algn="ctr"/>
            <a:r>
              <a:rPr lang="en-GB" sz="2800" dirty="0">
                <a:solidFill>
                  <a:schemeClr val="tx2"/>
                </a:solidFill>
                <a:latin typeface="Sassoon Primary"/>
              </a:rPr>
              <a:t>They can put anything they want inside their boxes (a small shoe box works perfectly) to come and share with the class during the first week. </a:t>
            </a:r>
          </a:p>
          <a:p>
            <a:pPr algn="ctr"/>
            <a:r>
              <a:rPr lang="en-GB" sz="2800" dirty="0">
                <a:solidFill>
                  <a:schemeClr val="tx2"/>
                </a:solidFill>
                <a:latin typeface="Sassoon Primary"/>
              </a:rPr>
              <a:t>This can be their favourite toy, photos, favourite storybook, art they have made during the holidays, or even holiday souvenirs.</a:t>
            </a:r>
          </a:p>
          <a:p>
            <a:pPr algn="ctr"/>
            <a:endParaRPr lang="en-GB" sz="2800" dirty="0">
              <a:solidFill>
                <a:schemeClr val="tx2"/>
              </a:solidFill>
              <a:latin typeface="Sassoon Primary"/>
            </a:endParaRPr>
          </a:p>
          <a:p>
            <a:pPr algn="ctr"/>
            <a:r>
              <a:rPr lang="en-GB" sz="2800" dirty="0">
                <a:solidFill>
                  <a:schemeClr val="tx2"/>
                </a:solidFill>
                <a:latin typeface="Sassoon Primary"/>
              </a:rPr>
              <a:t>The teachers are busy making their own show and tell treasure boxes, which we hope to share with the children during the stay and play sessions. </a:t>
            </a:r>
          </a:p>
          <a:p>
            <a:pPr algn="ctr"/>
            <a:endParaRPr lang="en-GB" sz="2800" b="1" u="sng" dirty="0">
              <a:solidFill>
                <a:schemeClr val="tx2"/>
              </a:solidFill>
              <a:latin typeface="Sassoon Primary"/>
            </a:endParaRPr>
          </a:p>
          <a:p>
            <a:pPr algn="ctr"/>
            <a:endParaRPr lang="en-GB" sz="2800" b="1" u="sng" dirty="0">
              <a:solidFill>
                <a:schemeClr val="tx2"/>
              </a:solidFill>
              <a:latin typeface="Sassoon Primary"/>
            </a:endParaRPr>
          </a:p>
          <a:p>
            <a:pPr algn="ctr"/>
            <a:endParaRPr lang="en-GB" sz="4800" b="1" u="sng" dirty="0">
              <a:solidFill>
                <a:schemeClr val="tx2"/>
              </a:solidFill>
              <a:latin typeface="Sassoon Primary" pitchFamily="50" charset="0"/>
            </a:endParaRPr>
          </a:p>
          <a:p>
            <a:pPr algn="ctr"/>
            <a:endParaRPr lang="en-GB" sz="2800" dirty="0">
              <a:solidFill>
                <a:schemeClr val="tx2"/>
              </a:solidFill>
              <a:latin typeface="Sassoon Primary" pitchFamily="50" charset="0"/>
            </a:endParaRPr>
          </a:p>
        </p:txBody>
      </p:sp>
    </p:spTree>
    <p:extLst>
      <p:ext uri="{BB962C8B-B14F-4D97-AF65-F5344CB8AC3E}">
        <p14:creationId xmlns:p14="http://schemas.microsoft.com/office/powerpoint/2010/main" val="3886014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1166" y="922557"/>
            <a:ext cx="10513454" cy="3354765"/>
          </a:xfrm>
          <a:prstGeom prst="rect">
            <a:avLst/>
          </a:prstGeom>
        </p:spPr>
        <p:txBody>
          <a:bodyPr wrap="square">
            <a:spAutoFit/>
          </a:bodyPr>
          <a:lstStyle/>
          <a:p>
            <a:pPr algn="ctr"/>
            <a:r>
              <a:rPr lang="en-GB" sz="6600" dirty="0">
                <a:solidFill>
                  <a:schemeClr val="tx2"/>
                </a:solidFill>
                <a:latin typeface="Sassoon Primary" pitchFamily="50" charset="0"/>
              </a:rPr>
              <a:t>Thank you for listening </a:t>
            </a:r>
            <a:r>
              <a:rPr lang="en-GB" sz="6600" dirty="0">
                <a:solidFill>
                  <a:schemeClr val="tx2"/>
                </a:solidFill>
                <a:latin typeface="Sassoon Primary" pitchFamily="50" charset="0"/>
                <a:sym typeface="Wingdings" panose="05000000000000000000" pitchFamily="2" charset="2"/>
              </a:rPr>
              <a:t></a:t>
            </a:r>
            <a:endParaRPr lang="en-GB" sz="6600" dirty="0">
              <a:solidFill>
                <a:schemeClr val="tx2"/>
              </a:solidFill>
              <a:latin typeface="Sassoon Primary" pitchFamily="50" charset="0"/>
            </a:endParaRPr>
          </a:p>
          <a:p>
            <a:pPr algn="ctr"/>
            <a:endParaRPr lang="en-GB" sz="6600" dirty="0">
              <a:solidFill>
                <a:schemeClr val="tx2"/>
              </a:solidFill>
              <a:latin typeface="Sassoon Primary" pitchFamily="50" charset="0"/>
            </a:endParaRPr>
          </a:p>
          <a:p>
            <a:pPr algn="ctr"/>
            <a:r>
              <a:rPr lang="en-GB" sz="8000" b="1" dirty="0">
                <a:solidFill>
                  <a:schemeClr val="tx2"/>
                </a:solidFill>
                <a:latin typeface="Sassoon Primary" pitchFamily="50" charset="0"/>
              </a:rPr>
              <a:t>Any questions?</a:t>
            </a:r>
          </a:p>
        </p:txBody>
      </p:sp>
    </p:spTree>
    <p:extLst>
      <p:ext uri="{BB962C8B-B14F-4D97-AF65-F5344CB8AC3E}">
        <p14:creationId xmlns:p14="http://schemas.microsoft.com/office/powerpoint/2010/main" val="1111653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edf3649-6fea-490b-ada3-070b96359fd6">
      <Terms xmlns="http://schemas.microsoft.com/office/infopath/2007/PartnerControls"/>
    </lcf76f155ced4ddcb4097134ff3c332f>
    <TaxCatchAll xmlns="c8f5ab8c-eb4a-4a7e-8534-0a876cef743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F7ABF46545BCB4F804100957BF8F822" ma:contentTypeVersion="18" ma:contentTypeDescription="Create a new document." ma:contentTypeScope="" ma:versionID="906271f144ed75461955c9affbf0dfb8">
  <xsd:schema xmlns:xsd="http://www.w3.org/2001/XMLSchema" xmlns:xs="http://www.w3.org/2001/XMLSchema" xmlns:p="http://schemas.microsoft.com/office/2006/metadata/properties" xmlns:ns2="8edf3649-6fea-490b-ada3-070b96359fd6" xmlns:ns3="c8f5ab8c-eb4a-4a7e-8534-0a876cef743f" targetNamespace="http://schemas.microsoft.com/office/2006/metadata/properties" ma:root="true" ma:fieldsID="3246ba118cede85eb8704fae2b875c9c" ns2:_="" ns3:_="">
    <xsd:import namespace="8edf3649-6fea-490b-ada3-070b96359fd6"/>
    <xsd:import namespace="c8f5ab8c-eb4a-4a7e-8534-0a876cef743f"/>
    <xsd:element name="properties">
      <xsd:complexType>
        <xsd:sequence>
          <xsd:element name="documentManagement">
            <xsd:complexType>
              <xsd:all>
                <xsd:element ref="ns2:MediaServiceMetadata" minOccurs="0"/>
                <xsd:element ref="ns2:MediaServiceFastMetadata" minOccurs="0"/>
                <xsd:element ref="ns2:MediaLengthInSeconds" minOccurs="0"/>
                <xsd:element ref="ns3:TaxCatchAll"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df3649-6fea-490b-ada3-070b96359f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bc0b729-f8ed-4e40-8e8e-9c954a5162d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f5ab8c-eb4a-4a7e-8534-0a876cef743f"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97182ba2-d5db-4457-899f-2b6965aeda3a}" ma:internalName="TaxCatchAll" ma:showField="CatchAllData" ma:web="c8f5ab8c-eb4a-4a7e-8534-0a876cef743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8203C3-F68A-4C10-9BDB-B40DF8DD5BD5}">
  <ds:schemaRefs>
    <ds:schemaRef ds:uri="http://schemas.microsoft.com/sharepoint/v3/contenttype/forms"/>
  </ds:schemaRefs>
</ds:datastoreItem>
</file>

<file path=customXml/itemProps2.xml><?xml version="1.0" encoding="utf-8"?>
<ds:datastoreItem xmlns:ds="http://schemas.openxmlformats.org/officeDocument/2006/customXml" ds:itemID="{89233F18-5584-4C0F-8292-6AABF08C4F3E}">
  <ds:schemaRefs>
    <ds:schemaRef ds:uri="http://www.w3.org/XML/1998/namespace"/>
    <ds:schemaRef ds:uri="c8f5ab8c-eb4a-4a7e-8534-0a876cef743f"/>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8edf3649-6fea-490b-ada3-070b96359fd6"/>
    <ds:schemaRef ds:uri="http://purl.org/dc/terms/"/>
  </ds:schemaRefs>
</ds:datastoreItem>
</file>

<file path=customXml/itemProps3.xml><?xml version="1.0" encoding="utf-8"?>
<ds:datastoreItem xmlns:ds="http://schemas.openxmlformats.org/officeDocument/2006/customXml" ds:itemID="{0214F0C3-0144-445B-8D04-3F56B2F698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df3649-6fea-490b-ada3-070b96359fd6"/>
    <ds:schemaRef ds:uri="c8f5ab8c-eb4a-4a7e-8534-0a876cef7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Rainbow presentation</Template>
  <TotalTime>1267</TotalTime>
  <Words>3942</Words>
  <Application>Microsoft Office PowerPoint</Application>
  <PresentationFormat>Widescreen</PresentationFormat>
  <Paragraphs>257</Paragraphs>
  <Slides>26</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Arial,Sans-Serif</vt:lpstr>
      <vt:lpstr>Calibri</vt:lpstr>
      <vt:lpstr>Sassoon Primary</vt:lpstr>
      <vt:lpstr>Segoe Print</vt:lpstr>
      <vt:lpstr>Nature Illustration 16x9</vt:lpstr>
      <vt:lpstr>Transition Meeting Reception Class 2025-2026</vt:lpstr>
      <vt:lpstr>Welcome to Kemsing Primary School!  Meet the Reception Class team…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Kemsing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Meeting Reception Class 2019-2020</dc:title>
  <dc:creator>Miss J Church</dc:creator>
  <cp:lastModifiedBy>Rebecca Jackaman</cp:lastModifiedBy>
  <cp:revision>759</cp:revision>
  <cp:lastPrinted>2025-09-09T14:56:21Z</cp:lastPrinted>
  <dcterms:created xsi:type="dcterms:W3CDTF">2019-07-01T13:18:22Z</dcterms:created>
  <dcterms:modified xsi:type="dcterms:W3CDTF">2025-09-09T14:56:24Z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0x0101009F7ABF46545BCB4F804100957BF8F822</vt:lpwstr>
  </property>
  <property fmtid="{D5CDD505-2E9C-101B-9397-08002B2CF9AE}" pid="3" name="MediaServiceImageTags">
    <vt:lpwstr/>
  </property>
</Properties>
</file>