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4"/>
  </p:sldMasterIdLst>
  <p:sldIdLst>
    <p:sldId id="256" r:id="rId5"/>
    <p:sldId id="257" r:id="rId6"/>
    <p:sldId id="258" r:id="rId7"/>
    <p:sldId id="278" r:id="rId8"/>
    <p:sldId id="279" r:id="rId9"/>
    <p:sldId id="260" r:id="rId10"/>
    <p:sldId id="261" r:id="rId11"/>
    <p:sldId id="266" r:id="rId12"/>
    <p:sldId id="276" r:id="rId13"/>
    <p:sldId id="262" r:id="rId14"/>
    <p:sldId id="280" r:id="rId15"/>
    <p:sldId id="264" r:id="rId16"/>
    <p:sldId id="26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2" d="100"/>
          <a:sy n="62" d="100"/>
        </p:scale>
        <p:origin x="12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y Jones" userId="959a7acc-2865-4557-9953-12dc969cbe72" providerId="ADAL" clId="{AA020CB3-A5BD-48B6-888C-2187DBDD55FB}"/>
    <pc:docChg chg="custSel addSld modSld">
      <pc:chgData name="Kerry Jones" userId="959a7acc-2865-4557-9953-12dc969cbe72" providerId="ADAL" clId="{AA020CB3-A5BD-48B6-888C-2187DBDD55FB}" dt="2024-09-16T17:59:18.480" v="100" actId="1076"/>
      <pc:docMkLst>
        <pc:docMk/>
      </pc:docMkLst>
      <pc:sldChg chg="modSp mod">
        <pc:chgData name="Kerry Jones" userId="959a7acc-2865-4557-9953-12dc969cbe72" providerId="ADAL" clId="{AA020CB3-A5BD-48B6-888C-2187DBDD55FB}" dt="2024-09-16T17:57:56.864" v="98" actId="20577"/>
        <pc:sldMkLst>
          <pc:docMk/>
          <pc:sldMk cId="2275752940" sldId="261"/>
        </pc:sldMkLst>
        <pc:spChg chg="mod">
          <ac:chgData name="Kerry Jones" userId="959a7acc-2865-4557-9953-12dc969cbe72" providerId="ADAL" clId="{AA020CB3-A5BD-48B6-888C-2187DBDD55FB}" dt="2024-09-16T17:57:56.864" v="98" actId="20577"/>
          <ac:spMkLst>
            <pc:docMk/>
            <pc:sldMk cId="2275752940" sldId="261"/>
            <ac:spMk id="3" creationId="{00000000-0000-0000-0000-000000000000}"/>
          </ac:spMkLst>
        </pc:spChg>
      </pc:sldChg>
      <pc:sldChg chg="addSp delSp modSp new mod setBg">
        <pc:chgData name="Kerry Jones" userId="959a7acc-2865-4557-9953-12dc969cbe72" providerId="ADAL" clId="{AA020CB3-A5BD-48B6-888C-2187DBDD55FB}" dt="2024-09-16T17:59:18.480" v="100" actId="1076"/>
        <pc:sldMkLst>
          <pc:docMk/>
          <pc:sldMk cId="1195801879" sldId="280"/>
        </pc:sldMkLst>
        <pc:spChg chg="del">
          <ac:chgData name="Kerry Jones" userId="959a7acc-2865-4557-9953-12dc969cbe72" providerId="ADAL" clId="{AA020CB3-A5BD-48B6-888C-2187DBDD55FB}" dt="2024-09-06T16:22:13.083" v="1" actId="478"/>
          <ac:spMkLst>
            <pc:docMk/>
            <pc:sldMk cId="1195801879" sldId="280"/>
            <ac:spMk id="2" creationId="{69E9F6FD-4610-CC3B-398D-2B3DB4AB0DC7}"/>
          </ac:spMkLst>
        </pc:spChg>
        <pc:spChg chg="del">
          <ac:chgData name="Kerry Jones" userId="959a7acc-2865-4557-9953-12dc969cbe72" providerId="ADAL" clId="{AA020CB3-A5BD-48B6-888C-2187DBDD55FB}" dt="2024-09-06T16:22:15.125" v="2" actId="478"/>
          <ac:spMkLst>
            <pc:docMk/>
            <pc:sldMk cId="1195801879" sldId="280"/>
            <ac:spMk id="3" creationId="{4FA075EC-9AA2-D2DA-A993-42940FA9DAD0}"/>
          </ac:spMkLst>
        </pc:spChg>
        <pc:spChg chg="add">
          <ac:chgData name="Kerry Jones" userId="959a7acc-2865-4557-9953-12dc969cbe72" providerId="ADAL" clId="{AA020CB3-A5BD-48B6-888C-2187DBDD55FB}" dt="2024-09-06T16:22:40.832" v="4" actId="26606"/>
          <ac:spMkLst>
            <pc:docMk/>
            <pc:sldMk cId="1195801879" sldId="280"/>
            <ac:spMk id="22" creationId="{03E8462A-FEBA-4848-81CC-3F8DA3E477BE}"/>
          </ac:spMkLst>
        </pc:spChg>
        <pc:spChg chg="add">
          <ac:chgData name="Kerry Jones" userId="959a7acc-2865-4557-9953-12dc969cbe72" providerId="ADAL" clId="{AA020CB3-A5BD-48B6-888C-2187DBDD55FB}" dt="2024-09-06T16:22:40.832" v="4" actId="26606"/>
          <ac:spMkLst>
            <pc:docMk/>
            <pc:sldMk cId="1195801879" sldId="280"/>
            <ac:spMk id="35" creationId="{7941F9B1-B01B-4A84-89D9-B169AEB4E456}"/>
          </ac:spMkLst>
        </pc:spChg>
        <pc:grpChg chg="add">
          <ac:chgData name="Kerry Jones" userId="959a7acc-2865-4557-9953-12dc969cbe72" providerId="ADAL" clId="{AA020CB3-A5BD-48B6-888C-2187DBDD55FB}" dt="2024-09-06T16:22:40.832" v="4" actId="26606"/>
          <ac:grpSpMkLst>
            <pc:docMk/>
            <pc:sldMk cId="1195801879" sldId="280"/>
            <ac:grpSpMk id="10" creationId="{609316A9-990D-4EC3-A671-70EE5C1493A4}"/>
          </ac:grpSpMkLst>
        </pc:grpChg>
        <pc:grpChg chg="add">
          <ac:chgData name="Kerry Jones" userId="959a7acc-2865-4557-9953-12dc969cbe72" providerId="ADAL" clId="{AA020CB3-A5BD-48B6-888C-2187DBDD55FB}" dt="2024-09-06T16:22:40.832" v="4" actId="26606"/>
          <ac:grpSpMkLst>
            <pc:docMk/>
            <pc:sldMk cId="1195801879" sldId="280"/>
            <ac:grpSpMk id="24" creationId="{2109F83F-40FE-4DB3-84CC-09FB3340D06D}"/>
          </ac:grpSpMkLst>
        </pc:grpChg>
        <pc:picChg chg="add mod">
          <ac:chgData name="Kerry Jones" userId="959a7acc-2865-4557-9953-12dc969cbe72" providerId="ADAL" clId="{AA020CB3-A5BD-48B6-888C-2187DBDD55FB}" dt="2024-09-16T17:59:18.480" v="100" actId="1076"/>
          <ac:picMkLst>
            <pc:docMk/>
            <pc:sldMk cId="1195801879" sldId="280"/>
            <ac:picMk id="5" creationId="{CA3F35D7-C929-9365-15B5-5582D4337B5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10200C-74CF-4BF0-AF08-373657452413}" type="datetimeFigureOut">
              <a:rPr lang="en-GB" smtClean="0"/>
              <a:t>16/09/2024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982419-9209-46AB-95AD-3E4F7431ADEF}" type="slidenum">
              <a:rPr lang="en-GB" smtClean="0"/>
              <a:t>‹#›</a:t>
            </a:fld>
            <a:endParaRPr lang="en-GB" dirty="0"/>
          </a:p>
        </p:txBody>
      </p:sp>
    </p:spTree>
    <p:extLst>
      <p:ext uri="{BB962C8B-B14F-4D97-AF65-F5344CB8AC3E}">
        <p14:creationId xmlns:p14="http://schemas.microsoft.com/office/powerpoint/2010/main" val="2630826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0200C-74CF-4BF0-AF08-373657452413}" type="datetimeFigureOut">
              <a:rPr lang="en-GB" smtClean="0"/>
              <a:t>16/09/2024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982419-9209-46AB-95AD-3E4F7431ADEF}" type="slidenum">
              <a:rPr lang="en-GB" smtClean="0"/>
              <a:t>‹#›</a:t>
            </a:fld>
            <a:endParaRPr lang="en-GB" dirty="0"/>
          </a:p>
        </p:txBody>
      </p:sp>
    </p:spTree>
    <p:extLst>
      <p:ext uri="{BB962C8B-B14F-4D97-AF65-F5344CB8AC3E}">
        <p14:creationId xmlns:p14="http://schemas.microsoft.com/office/powerpoint/2010/main" val="4139803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0200C-74CF-4BF0-AF08-373657452413}" type="datetimeFigureOut">
              <a:rPr lang="en-GB" smtClean="0"/>
              <a:t>16/09/2024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982419-9209-46AB-95AD-3E4F7431ADEF}"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17168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0200C-74CF-4BF0-AF08-373657452413}" type="datetimeFigureOut">
              <a:rPr lang="en-GB" smtClean="0"/>
              <a:t>16/09/2024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982419-9209-46AB-95AD-3E4F7431ADEF}" type="slidenum">
              <a:rPr lang="en-GB" smtClean="0"/>
              <a:t>‹#›</a:t>
            </a:fld>
            <a:endParaRPr lang="en-GB" dirty="0"/>
          </a:p>
        </p:txBody>
      </p:sp>
    </p:spTree>
    <p:extLst>
      <p:ext uri="{BB962C8B-B14F-4D97-AF65-F5344CB8AC3E}">
        <p14:creationId xmlns:p14="http://schemas.microsoft.com/office/powerpoint/2010/main" val="3720098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0200C-74CF-4BF0-AF08-373657452413}" type="datetimeFigureOut">
              <a:rPr lang="en-GB" smtClean="0"/>
              <a:t>16/09/2024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982419-9209-46AB-95AD-3E4F7431ADEF}"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3164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0200C-74CF-4BF0-AF08-373657452413}" type="datetimeFigureOut">
              <a:rPr lang="en-GB" smtClean="0"/>
              <a:t>16/09/2024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982419-9209-46AB-95AD-3E4F7431ADEF}" type="slidenum">
              <a:rPr lang="en-GB" smtClean="0"/>
              <a:t>‹#›</a:t>
            </a:fld>
            <a:endParaRPr lang="en-GB" dirty="0"/>
          </a:p>
        </p:txBody>
      </p:sp>
    </p:spTree>
    <p:extLst>
      <p:ext uri="{BB962C8B-B14F-4D97-AF65-F5344CB8AC3E}">
        <p14:creationId xmlns:p14="http://schemas.microsoft.com/office/powerpoint/2010/main" val="1119737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10200C-74CF-4BF0-AF08-373657452413}" type="datetimeFigureOut">
              <a:rPr lang="en-GB" smtClean="0"/>
              <a:t>16/09/2024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982419-9209-46AB-95AD-3E4F7431ADEF}" type="slidenum">
              <a:rPr lang="en-GB" smtClean="0"/>
              <a:t>‹#›</a:t>
            </a:fld>
            <a:endParaRPr lang="en-GB" dirty="0"/>
          </a:p>
        </p:txBody>
      </p:sp>
    </p:spTree>
    <p:extLst>
      <p:ext uri="{BB962C8B-B14F-4D97-AF65-F5344CB8AC3E}">
        <p14:creationId xmlns:p14="http://schemas.microsoft.com/office/powerpoint/2010/main" val="3968829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10200C-74CF-4BF0-AF08-373657452413}" type="datetimeFigureOut">
              <a:rPr lang="en-GB" smtClean="0"/>
              <a:t>16/09/2024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982419-9209-46AB-95AD-3E4F7431ADEF}" type="slidenum">
              <a:rPr lang="en-GB" smtClean="0"/>
              <a:t>‹#›</a:t>
            </a:fld>
            <a:endParaRPr lang="en-GB" dirty="0"/>
          </a:p>
        </p:txBody>
      </p:sp>
    </p:spTree>
    <p:extLst>
      <p:ext uri="{BB962C8B-B14F-4D97-AF65-F5344CB8AC3E}">
        <p14:creationId xmlns:p14="http://schemas.microsoft.com/office/powerpoint/2010/main" val="122072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10200C-74CF-4BF0-AF08-373657452413}" type="datetimeFigureOut">
              <a:rPr lang="en-GB" smtClean="0"/>
              <a:t>16/09/2024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982419-9209-46AB-95AD-3E4F7431ADEF}" type="slidenum">
              <a:rPr lang="en-GB" smtClean="0"/>
              <a:t>‹#›</a:t>
            </a:fld>
            <a:endParaRPr lang="en-GB" dirty="0"/>
          </a:p>
        </p:txBody>
      </p:sp>
    </p:spTree>
    <p:extLst>
      <p:ext uri="{BB962C8B-B14F-4D97-AF65-F5344CB8AC3E}">
        <p14:creationId xmlns:p14="http://schemas.microsoft.com/office/powerpoint/2010/main" val="3963694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0200C-74CF-4BF0-AF08-373657452413}" type="datetimeFigureOut">
              <a:rPr lang="en-GB" smtClean="0"/>
              <a:t>16/09/2024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982419-9209-46AB-95AD-3E4F7431ADEF}" type="slidenum">
              <a:rPr lang="en-GB" smtClean="0"/>
              <a:t>‹#›</a:t>
            </a:fld>
            <a:endParaRPr lang="en-GB" dirty="0"/>
          </a:p>
        </p:txBody>
      </p:sp>
    </p:spTree>
    <p:extLst>
      <p:ext uri="{BB962C8B-B14F-4D97-AF65-F5344CB8AC3E}">
        <p14:creationId xmlns:p14="http://schemas.microsoft.com/office/powerpoint/2010/main" val="1615083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10200C-74CF-4BF0-AF08-373657452413}" type="datetimeFigureOut">
              <a:rPr lang="en-GB" smtClean="0"/>
              <a:t>16/09/2024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8982419-9209-46AB-95AD-3E4F7431ADEF}" type="slidenum">
              <a:rPr lang="en-GB" smtClean="0"/>
              <a:t>‹#›</a:t>
            </a:fld>
            <a:endParaRPr lang="en-GB" dirty="0"/>
          </a:p>
        </p:txBody>
      </p:sp>
    </p:spTree>
    <p:extLst>
      <p:ext uri="{BB962C8B-B14F-4D97-AF65-F5344CB8AC3E}">
        <p14:creationId xmlns:p14="http://schemas.microsoft.com/office/powerpoint/2010/main" val="4097008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10200C-74CF-4BF0-AF08-373657452413}" type="datetimeFigureOut">
              <a:rPr lang="en-GB" smtClean="0"/>
              <a:t>16/09/2024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8982419-9209-46AB-95AD-3E4F7431ADEF}" type="slidenum">
              <a:rPr lang="en-GB" smtClean="0"/>
              <a:t>‹#›</a:t>
            </a:fld>
            <a:endParaRPr lang="en-GB" dirty="0"/>
          </a:p>
        </p:txBody>
      </p:sp>
    </p:spTree>
    <p:extLst>
      <p:ext uri="{BB962C8B-B14F-4D97-AF65-F5344CB8AC3E}">
        <p14:creationId xmlns:p14="http://schemas.microsoft.com/office/powerpoint/2010/main" val="2907852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10200C-74CF-4BF0-AF08-373657452413}" type="datetimeFigureOut">
              <a:rPr lang="en-GB" smtClean="0"/>
              <a:t>16/09/2024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8982419-9209-46AB-95AD-3E4F7431ADEF}" type="slidenum">
              <a:rPr lang="en-GB" smtClean="0"/>
              <a:t>‹#›</a:t>
            </a:fld>
            <a:endParaRPr lang="en-GB" dirty="0"/>
          </a:p>
        </p:txBody>
      </p:sp>
    </p:spTree>
    <p:extLst>
      <p:ext uri="{BB962C8B-B14F-4D97-AF65-F5344CB8AC3E}">
        <p14:creationId xmlns:p14="http://schemas.microsoft.com/office/powerpoint/2010/main" val="2737838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10200C-74CF-4BF0-AF08-373657452413}" type="datetimeFigureOut">
              <a:rPr lang="en-GB" smtClean="0"/>
              <a:t>16/09/2024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8982419-9209-46AB-95AD-3E4F7431ADEF}" type="slidenum">
              <a:rPr lang="en-GB" smtClean="0"/>
              <a:t>‹#›</a:t>
            </a:fld>
            <a:endParaRPr lang="en-GB" dirty="0"/>
          </a:p>
        </p:txBody>
      </p:sp>
    </p:spTree>
    <p:extLst>
      <p:ext uri="{BB962C8B-B14F-4D97-AF65-F5344CB8AC3E}">
        <p14:creationId xmlns:p14="http://schemas.microsoft.com/office/powerpoint/2010/main" val="1745678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10200C-74CF-4BF0-AF08-373657452413}" type="datetimeFigureOut">
              <a:rPr lang="en-GB" smtClean="0"/>
              <a:t>16/09/2024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8982419-9209-46AB-95AD-3E4F7431ADEF}" type="slidenum">
              <a:rPr lang="en-GB" smtClean="0"/>
              <a:t>‹#›</a:t>
            </a:fld>
            <a:endParaRPr lang="en-GB" dirty="0"/>
          </a:p>
        </p:txBody>
      </p:sp>
    </p:spTree>
    <p:extLst>
      <p:ext uri="{BB962C8B-B14F-4D97-AF65-F5344CB8AC3E}">
        <p14:creationId xmlns:p14="http://schemas.microsoft.com/office/powerpoint/2010/main" val="2462050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8982419-9209-46AB-95AD-3E4F7431ADEF}" type="slidenum">
              <a:rPr lang="en-GB" smtClean="0"/>
              <a:t>‹#›</a:t>
            </a:fld>
            <a:endParaRPr lang="en-GB" dirty="0"/>
          </a:p>
        </p:txBody>
      </p:sp>
      <p:sp>
        <p:nvSpPr>
          <p:cNvPr id="5" name="Date Placeholder 4"/>
          <p:cNvSpPr>
            <a:spLocks noGrp="1"/>
          </p:cNvSpPr>
          <p:nvPr>
            <p:ph type="dt" sz="half" idx="10"/>
          </p:nvPr>
        </p:nvSpPr>
        <p:spPr/>
        <p:txBody>
          <a:bodyPr/>
          <a:lstStyle/>
          <a:p>
            <a:fld id="{2D10200C-74CF-4BF0-AF08-373657452413}" type="datetimeFigureOut">
              <a:rPr lang="en-GB" smtClean="0"/>
              <a:t>16/09/2024</a:t>
            </a:fld>
            <a:endParaRPr lang="en-GB" dirty="0"/>
          </a:p>
        </p:txBody>
      </p:sp>
    </p:spTree>
    <p:extLst>
      <p:ext uri="{BB962C8B-B14F-4D97-AF65-F5344CB8AC3E}">
        <p14:creationId xmlns:p14="http://schemas.microsoft.com/office/powerpoint/2010/main" val="2004624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10200C-74CF-4BF0-AF08-373657452413}" type="datetimeFigureOut">
              <a:rPr lang="en-GB" smtClean="0"/>
              <a:t>16/09/2024</a:t>
            </a:fld>
            <a:endParaRPr lang="en-GB"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8982419-9209-46AB-95AD-3E4F7431ADEF}" type="slidenum">
              <a:rPr lang="en-GB" smtClean="0"/>
              <a:t>‹#›</a:t>
            </a:fld>
            <a:endParaRPr lang="en-GB" dirty="0"/>
          </a:p>
        </p:txBody>
      </p:sp>
    </p:spTree>
    <p:extLst>
      <p:ext uri="{BB962C8B-B14F-4D97-AF65-F5344CB8AC3E}">
        <p14:creationId xmlns:p14="http://schemas.microsoft.com/office/powerpoint/2010/main" val="290227973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Welcome to Year 5</a:t>
            </a:r>
          </a:p>
        </p:txBody>
      </p:sp>
      <p:sp>
        <p:nvSpPr>
          <p:cNvPr id="3" name="Subtitle 2"/>
          <p:cNvSpPr>
            <a:spLocks noGrp="1"/>
          </p:cNvSpPr>
          <p:nvPr>
            <p:ph type="subTitle" idx="1"/>
          </p:nvPr>
        </p:nvSpPr>
        <p:spPr>
          <a:xfrm>
            <a:off x="1507067" y="4050836"/>
            <a:ext cx="7766936" cy="2549992"/>
          </a:xfrm>
        </p:spPr>
        <p:txBody>
          <a:bodyPr>
            <a:normAutofit/>
          </a:bodyPr>
          <a:lstStyle/>
          <a:p>
            <a:r>
              <a:rPr lang="en-GB" sz="3200" dirty="0"/>
              <a:t>Teacher: Mrs K. Jones</a:t>
            </a:r>
          </a:p>
          <a:p>
            <a:endParaRPr lang="en-GB" sz="3200" dirty="0"/>
          </a:p>
          <a:p>
            <a:r>
              <a:rPr lang="en-GB" sz="3200" dirty="0"/>
              <a:t>Teaching Assistant: Mrs J. Falcon-Uff</a:t>
            </a:r>
          </a:p>
        </p:txBody>
      </p:sp>
      <p:pic>
        <p:nvPicPr>
          <p:cNvPr id="1032" name="Picture 8" descr="welcome - PowerLanguage">
            <a:extLst>
              <a:ext uri="{FF2B5EF4-FFF2-40B4-BE49-F238E27FC236}">
                <a16:creationId xmlns:a16="http://schemas.microsoft.com/office/drawing/2014/main" id="{709069D0-F4F6-BA52-5CEF-615B4C28D8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7341" y="-38905"/>
            <a:ext cx="6996662" cy="301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203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Extra Info...!</a:t>
            </a:r>
          </a:p>
        </p:txBody>
      </p:sp>
      <p:sp>
        <p:nvSpPr>
          <p:cNvPr id="3" name="Content Placeholder 2"/>
          <p:cNvSpPr>
            <a:spLocks noGrp="1"/>
          </p:cNvSpPr>
          <p:nvPr>
            <p:ph idx="1"/>
          </p:nvPr>
        </p:nvSpPr>
        <p:spPr>
          <a:xfrm>
            <a:off x="677334" y="1355835"/>
            <a:ext cx="9353770" cy="4685528"/>
          </a:xfrm>
        </p:spPr>
        <p:txBody>
          <a:bodyPr vert="horz" lIns="91440" tIns="45720" rIns="91440" bIns="45720" rtlCol="0" anchor="t">
            <a:normAutofit/>
          </a:bodyPr>
          <a:lstStyle/>
          <a:p>
            <a:pPr marL="0" indent="0">
              <a:buNone/>
            </a:pPr>
            <a:endParaRPr lang="en-GB" sz="2800" b="1" dirty="0">
              <a:highlight>
                <a:srgbClr val="FFFF00"/>
              </a:highlight>
            </a:endParaRPr>
          </a:p>
          <a:p>
            <a:r>
              <a:rPr lang="en-GB" sz="2800" dirty="0"/>
              <a:t>PE is on a Tuesday and Wednesday afternoon.</a:t>
            </a:r>
          </a:p>
          <a:p>
            <a:r>
              <a:rPr lang="en-GB" sz="2800" dirty="0"/>
              <a:t>	</a:t>
            </a:r>
            <a:r>
              <a:rPr lang="en-GB" dirty="0"/>
              <a:t>Children may come to school in their PE kits.</a:t>
            </a:r>
          </a:p>
          <a:p>
            <a:pPr lvl="1"/>
            <a:r>
              <a:rPr lang="en-GB" sz="1800" dirty="0"/>
              <a:t>Earrings need to be removed or covered with tape if they have just been pierced. </a:t>
            </a:r>
          </a:p>
          <a:p>
            <a:pPr lvl="1"/>
            <a:r>
              <a:rPr lang="en-GB" sz="1800" dirty="0"/>
              <a:t>Watches should be removed.</a:t>
            </a:r>
          </a:p>
          <a:p>
            <a:pPr lvl="1"/>
            <a:r>
              <a:rPr lang="en-GB" sz="1800" dirty="0"/>
              <a:t>Long hair should be tied up.</a:t>
            </a:r>
          </a:p>
          <a:p>
            <a:pPr marL="0" indent="0">
              <a:buNone/>
            </a:pPr>
            <a:endParaRPr lang="en-GB" sz="2800" dirty="0"/>
          </a:p>
          <a:p>
            <a:pPr marL="0" indent="0">
              <a:buNone/>
            </a:pPr>
            <a:endParaRPr lang="en-GB" sz="2800" dirty="0"/>
          </a:p>
          <a:p>
            <a:endParaRPr lang="en-GB" sz="2800" dirty="0"/>
          </a:p>
          <a:p>
            <a:endParaRPr lang="en-GB" dirty="0"/>
          </a:p>
          <a:p>
            <a:endParaRPr lang="en-GB" dirty="0"/>
          </a:p>
          <a:p>
            <a:endParaRPr lang="en-GB" dirty="0"/>
          </a:p>
        </p:txBody>
      </p:sp>
    </p:spTree>
    <p:extLst>
      <p:ext uri="{BB962C8B-B14F-4D97-AF65-F5344CB8AC3E}">
        <p14:creationId xmlns:p14="http://schemas.microsoft.com/office/powerpoint/2010/main" val="2428497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Isosceles Triangle 1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Isosceles Triangle 1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3F35D7-C929-9365-15B5-5582D4337B52}"/>
              </a:ext>
            </a:extLst>
          </p:cNvPr>
          <p:cNvPicPr>
            <a:picLocks noChangeAspect="1"/>
          </p:cNvPicPr>
          <p:nvPr/>
        </p:nvPicPr>
        <p:blipFill>
          <a:blip r:embed="rId2"/>
          <a:stretch>
            <a:fillRect/>
          </a:stretch>
        </p:blipFill>
        <p:spPr>
          <a:xfrm>
            <a:off x="2625535" y="637723"/>
            <a:ext cx="4491214" cy="5147524"/>
          </a:xfrm>
          <a:prstGeom prst="rect">
            <a:avLst/>
          </a:prstGeom>
        </p:spPr>
      </p:pic>
    </p:spTree>
    <p:extLst>
      <p:ext uri="{BB962C8B-B14F-4D97-AF65-F5344CB8AC3E}">
        <p14:creationId xmlns:p14="http://schemas.microsoft.com/office/powerpoint/2010/main" val="1195801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Finally… </a:t>
            </a:r>
          </a:p>
        </p:txBody>
      </p:sp>
      <p:sp>
        <p:nvSpPr>
          <p:cNvPr id="3" name="Content Placeholder 2"/>
          <p:cNvSpPr>
            <a:spLocks noGrp="1"/>
          </p:cNvSpPr>
          <p:nvPr>
            <p:ph idx="1"/>
          </p:nvPr>
        </p:nvSpPr>
        <p:spPr>
          <a:xfrm>
            <a:off x="677334" y="1355834"/>
            <a:ext cx="8797742" cy="5273565"/>
          </a:xfrm>
        </p:spPr>
        <p:txBody>
          <a:bodyPr>
            <a:normAutofit lnSpcReduction="10000"/>
          </a:bodyPr>
          <a:lstStyle/>
          <a:p>
            <a:r>
              <a:rPr lang="en-GB" sz="2800" dirty="0"/>
              <a:t>All children should feel safe and happy at school so if you have </a:t>
            </a:r>
            <a:r>
              <a:rPr lang="en-GB" sz="2800" i="1" dirty="0"/>
              <a:t>any </a:t>
            </a:r>
            <a:r>
              <a:rPr lang="en-GB" sz="2800" dirty="0"/>
              <a:t>concerns, we are always happy to help. </a:t>
            </a:r>
          </a:p>
          <a:p>
            <a:endParaRPr lang="en-GB" sz="2800" dirty="0"/>
          </a:p>
          <a:p>
            <a:r>
              <a:rPr lang="en-GB" sz="2800" dirty="0"/>
              <a:t>Our mornings are usually spent preparing for the day ahead so please speak to us at the end of a school day if possible.</a:t>
            </a:r>
          </a:p>
          <a:p>
            <a:endParaRPr lang="en-GB" sz="2800" dirty="0"/>
          </a:p>
          <a:p>
            <a:r>
              <a:rPr lang="en-GB" sz="2800" dirty="0"/>
              <a:t>To arrange an appointment, please contact the office or put a note in the Pupil Planner. We have an open-door policy, so please do not hesitate to get in touch with us if we can be of any help.</a:t>
            </a:r>
          </a:p>
          <a:p>
            <a:endParaRPr lang="en-GB" dirty="0"/>
          </a:p>
          <a:p>
            <a:endParaRPr lang="en-GB" dirty="0"/>
          </a:p>
          <a:p>
            <a:endParaRPr lang="en-GB" dirty="0"/>
          </a:p>
        </p:txBody>
      </p:sp>
    </p:spTree>
    <p:extLst>
      <p:ext uri="{BB962C8B-B14F-4D97-AF65-F5344CB8AC3E}">
        <p14:creationId xmlns:p14="http://schemas.microsoft.com/office/powerpoint/2010/main" val="3826827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115050"/>
          </a:xfrm>
        </p:spPr>
        <p:txBody>
          <a:bodyPr>
            <a:normAutofit/>
          </a:bodyPr>
          <a:lstStyle/>
          <a:p>
            <a:pPr algn="ctr"/>
            <a:r>
              <a:rPr lang="en-GB" sz="6600" dirty="0"/>
              <a:t>Thank you for your time and for coming to meet us!</a:t>
            </a:r>
            <a:br>
              <a:rPr lang="en-GB" sz="6600" dirty="0"/>
            </a:br>
            <a:br>
              <a:rPr lang="en-GB" sz="6600" dirty="0"/>
            </a:br>
            <a:r>
              <a:rPr lang="en-GB" sz="6600" dirty="0"/>
              <a:t>Any questions?</a:t>
            </a:r>
          </a:p>
        </p:txBody>
      </p:sp>
      <p:sp>
        <p:nvSpPr>
          <p:cNvPr id="3" name="Content Placeholder 2"/>
          <p:cNvSpPr>
            <a:spLocks noGrp="1"/>
          </p:cNvSpPr>
          <p:nvPr>
            <p:ph idx="1"/>
          </p:nvPr>
        </p:nvSpPr>
        <p:spPr>
          <a:xfrm>
            <a:off x="677334" y="1355835"/>
            <a:ext cx="8797742" cy="4685528"/>
          </a:xfrm>
        </p:spPr>
        <p:txBody>
          <a:bodyPr vert="horz" lIns="91440" tIns="45720" rIns="91440" bIns="45720" rtlCol="0" anchor="t">
            <a:normAutofit/>
          </a:bodyPr>
          <a:lstStyle/>
          <a:p>
            <a:endParaRPr lang="en-GB" sz="2800" dirty="0"/>
          </a:p>
          <a:p>
            <a:endParaRPr lang="en-GB" dirty="0"/>
          </a:p>
          <a:p>
            <a:endParaRPr lang="en-GB" dirty="0"/>
          </a:p>
          <a:p>
            <a:endParaRPr lang="en-GB" dirty="0"/>
          </a:p>
        </p:txBody>
      </p:sp>
    </p:spTree>
    <p:extLst>
      <p:ext uri="{BB962C8B-B14F-4D97-AF65-F5344CB8AC3E}">
        <p14:creationId xmlns:p14="http://schemas.microsoft.com/office/powerpoint/2010/main" val="3638873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bit about us…</a:t>
            </a:r>
          </a:p>
        </p:txBody>
      </p:sp>
      <p:sp>
        <p:nvSpPr>
          <p:cNvPr id="3" name="Content Placeholder 2"/>
          <p:cNvSpPr>
            <a:spLocks noGrp="1"/>
          </p:cNvSpPr>
          <p:nvPr>
            <p:ph idx="1"/>
          </p:nvPr>
        </p:nvSpPr>
        <p:spPr/>
        <p:txBody>
          <a:bodyPr vert="horz" lIns="91440" tIns="45720" rIns="91440" bIns="45720" rtlCol="0" anchor="t">
            <a:normAutofit/>
          </a:bodyPr>
          <a:lstStyle/>
          <a:p>
            <a:r>
              <a:rPr lang="en-GB" sz="3200" dirty="0"/>
              <a:t>Mrs Jones</a:t>
            </a:r>
          </a:p>
          <a:p>
            <a:endParaRPr lang="en-GB" sz="3200" dirty="0"/>
          </a:p>
          <a:p>
            <a:endParaRPr lang="en-GB" sz="3200" dirty="0"/>
          </a:p>
          <a:p>
            <a:r>
              <a:rPr lang="en-GB" sz="3200" dirty="0"/>
              <a:t>Mrs Falcon-Uff - Teaching Assistant</a:t>
            </a:r>
          </a:p>
        </p:txBody>
      </p:sp>
    </p:spTree>
    <p:extLst>
      <p:ext uri="{BB962C8B-B14F-4D97-AF65-F5344CB8AC3E}">
        <p14:creationId xmlns:p14="http://schemas.microsoft.com/office/powerpoint/2010/main" val="563504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Routines </a:t>
            </a:r>
          </a:p>
        </p:txBody>
      </p:sp>
      <p:sp>
        <p:nvSpPr>
          <p:cNvPr id="3" name="Content Placeholder 2"/>
          <p:cNvSpPr>
            <a:spLocks noGrp="1"/>
          </p:cNvSpPr>
          <p:nvPr>
            <p:ph idx="1"/>
          </p:nvPr>
        </p:nvSpPr>
        <p:spPr>
          <a:xfrm>
            <a:off x="677334" y="1355834"/>
            <a:ext cx="9952566" cy="5330715"/>
          </a:xfrm>
        </p:spPr>
        <p:txBody>
          <a:bodyPr vert="horz" lIns="91440" tIns="45720" rIns="91440" bIns="45720" rtlCol="0" anchor="t">
            <a:normAutofit/>
          </a:bodyPr>
          <a:lstStyle/>
          <a:p>
            <a:r>
              <a:rPr lang="en-GB" sz="2000" dirty="0"/>
              <a:t>8:35am		Coming into school is a trickle entry, children 										can come in from 8:35am and the doors close at 8:45am.  							The earlier the better!</a:t>
            </a:r>
          </a:p>
          <a:p>
            <a:r>
              <a:rPr lang="en-GB" sz="2000" dirty="0"/>
              <a:t>Water		Sports top bottles please. Water bottles are kept in the water bottle 				area. The children have access to this throughout the day.</a:t>
            </a:r>
            <a:br>
              <a:rPr lang="en-GB" sz="2000" dirty="0"/>
            </a:br>
            <a:r>
              <a:rPr lang="en-GB" sz="2000" dirty="0"/>
              <a:t>				</a:t>
            </a:r>
          </a:p>
          <a:p>
            <a:r>
              <a:rPr lang="en-GB" sz="2000" dirty="0"/>
              <a:t>Book Bags	Reading Record and Pupil Planner must be brought in every morning 				and taken home every evening. </a:t>
            </a:r>
          </a:p>
          <a:p>
            <a:pPr marL="0" indent="0">
              <a:buNone/>
            </a:pPr>
            <a:r>
              <a:rPr lang="en-GB" sz="2000" dirty="0"/>
              <a:t>				Parents are expected to sign the planners once a week please.</a:t>
            </a:r>
          </a:p>
          <a:p>
            <a:pPr marL="0" indent="0" algn="ctr">
              <a:buNone/>
            </a:pPr>
            <a:br>
              <a:rPr lang="en-GB" sz="2000" dirty="0"/>
            </a:br>
            <a:r>
              <a:rPr lang="en-GB" sz="2000" i="1" dirty="0"/>
              <a:t>All home reading must be logged in the Reading Record daily. </a:t>
            </a:r>
          </a:p>
          <a:p>
            <a:pPr marL="0" indent="0" algn="ctr">
              <a:buNone/>
            </a:pPr>
            <a:r>
              <a:rPr lang="en-GB" sz="2000" i="1" dirty="0"/>
              <a:t> It can be a book of their choice or their school reading book.</a:t>
            </a:r>
          </a:p>
        </p:txBody>
      </p:sp>
      <p:pic>
        <p:nvPicPr>
          <p:cNvPr id="5" name="Picture 4">
            <a:extLst>
              <a:ext uri="{FF2B5EF4-FFF2-40B4-BE49-F238E27FC236}">
                <a16:creationId xmlns:a16="http://schemas.microsoft.com/office/drawing/2014/main" id="{F4F47CAE-2C44-4F96-E49F-67F280947BED}"/>
              </a:ext>
            </a:extLst>
          </p:cNvPr>
          <p:cNvPicPr>
            <a:picLocks noChangeAspect="1"/>
          </p:cNvPicPr>
          <p:nvPr/>
        </p:nvPicPr>
        <p:blipFill>
          <a:blip r:embed="rId2"/>
          <a:stretch>
            <a:fillRect/>
          </a:stretch>
        </p:blipFill>
        <p:spPr>
          <a:xfrm>
            <a:off x="9185002" y="366601"/>
            <a:ext cx="1802326" cy="1806798"/>
          </a:xfrm>
          <a:prstGeom prst="rect">
            <a:avLst/>
          </a:prstGeom>
        </p:spPr>
      </p:pic>
      <p:pic>
        <p:nvPicPr>
          <p:cNvPr id="2054" name="Picture 6" descr="reading books">
            <a:extLst>
              <a:ext uri="{FF2B5EF4-FFF2-40B4-BE49-F238E27FC236}">
                <a16:creationId xmlns:a16="http://schemas.microsoft.com/office/drawing/2014/main" id="{A4DC8E2F-4454-1CFD-C013-646A21CD65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370" y="4400548"/>
            <a:ext cx="181028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650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Curriculum Autumn Term 1 </a:t>
            </a:r>
          </a:p>
        </p:txBody>
      </p:sp>
      <p:sp>
        <p:nvSpPr>
          <p:cNvPr id="6" name="Content Placeholder 5">
            <a:extLst>
              <a:ext uri="{FF2B5EF4-FFF2-40B4-BE49-F238E27FC236}">
                <a16:creationId xmlns:a16="http://schemas.microsoft.com/office/drawing/2014/main" id="{AAA58DE1-20AD-32A3-45EA-853C0EA98FB9}"/>
              </a:ext>
            </a:extLst>
          </p:cNvPr>
          <p:cNvSpPr>
            <a:spLocks noGrp="1"/>
          </p:cNvSpPr>
          <p:nvPr>
            <p:ph idx="1"/>
          </p:nvPr>
        </p:nvSpPr>
        <p:spPr>
          <a:xfrm>
            <a:off x="677334" y="1270000"/>
            <a:ext cx="8365066" cy="2005011"/>
          </a:xfrm>
        </p:spPr>
        <p:txBody>
          <a:bodyPr/>
          <a:lstStyle/>
          <a:p>
            <a:r>
              <a:rPr lang="en-GB" dirty="0">
                <a:solidFill>
                  <a:schemeClr val="accent2">
                    <a:lumMod val="75000"/>
                  </a:schemeClr>
                </a:solidFill>
              </a:rPr>
              <a:t>ENGLISH</a:t>
            </a:r>
          </a:p>
          <a:p>
            <a:pPr marL="0" indent="0">
              <a:buNone/>
            </a:pPr>
            <a:r>
              <a:rPr lang="en-GB" dirty="0"/>
              <a:t>Our Reading and Writing texts for Term 1.</a:t>
            </a:r>
          </a:p>
        </p:txBody>
      </p:sp>
      <p:pic>
        <p:nvPicPr>
          <p:cNvPr id="8" name="Picture 7">
            <a:extLst>
              <a:ext uri="{FF2B5EF4-FFF2-40B4-BE49-F238E27FC236}">
                <a16:creationId xmlns:a16="http://schemas.microsoft.com/office/drawing/2014/main" id="{E7B4EE91-834D-763B-46A5-185E46B9B803}"/>
              </a:ext>
            </a:extLst>
          </p:cNvPr>
          <p:cNvPicPr>
            <a:picLocks noChangeAspect="1"/>
          </p:cNvPicPr>
          <p:nvPr/>
        </p:nvPicPr>
        <p:blipFill>
          <a:blip r:embed="rId2"/>
          <a:stretch>
            <a:fillRect/>
          </a:stretch>
        </p:blipFill>
        <p:spPr>
          <a:xfrm>
            <a:off x="1484713" y="2635623"/>
            <a:ext cx="3186495" cy="4136315"/>
          </a:xfrm>
          <a:prstGeom prst="rect">
            <a:avLst/>
          </a:prstGeom>
        </p:spPr>
      </p:pic>
      <p:pic>
        <p:nvPicPr>
          <p:cNvPr id="10" name="Picture 9">
            <a:extLst>
              <a:ext uri="{FF2B5EF4-FFF2-40B4-BE49-F238E27FC236}">
                <a16:creationId xmlns:a16="http://schemas.microsoft.com/office/drawing/2014/main" id="{3F0F1297-907B-464A-E0B3-164433214462}"/>
              </a:ext>
            </a:extLst>
          </p:cNvPr>
          <p:cNvPicPr>
            <a:picLocks noChangeAspect="1"/>
          </p:cNvPicPr>
          <p:nvPr/>
        </p:nvPicPr>
        <p:blipFill>
          <a:blip r:embed="rId3"/>
          <a:stretch>
            <a:fillRect/>
          </a:stretch>
        </p:blipFill>
        <p:spPr>
          <a:xfrm>
            <a:off x="5478587" y="2531927"/>
            <a:ext cx="2776893" cy="4231194"/>
          </a:xfrm>
          <a:prstGeom prst="rect">
            <a:avLst/>
          </a:prstGeom>
        </p:spPr>
      </p:pic>
    </p:spTree>
    <p:extLst>
      <p:ext uri="{BB962C8B-B14F-4D97-AF65-F5344CB8AC3E}">
        <p14:creationId xmlns:p14="http://schemas.microsoft.com/office/powerpoint/2010/main" val="2259247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Curriculum Autumn Term 1 </a:t>
            </a:r>
          </a:p>
        </p:txBody>
      </p:sp>
      <p:sp>
        <p:nvSpPr>
          <p:cNvPr id="3" name="Content Placeholder 2"/>
          <p:cNvSpPr>
            <a:spLocks noGrp="1"/>
          </p:cNvSpPr>
          <p:nvPr>
            <p:ph idx="1"/>
          </p:nvPr>
        </p:nvSpPr>
        <p:spPr>
          <a:xfrm>
            <a:off x="677334" y="1355835"/>
            <a:ext cx="8596668" cy="4685528"/>
          </a:xfrm>
        </p:spPr>
        <p:txBody>
          <a:bodyPr vert="horz" lIns="91440" tIns="45720" rIns="91440" bIns="45720" rtlCol="0" anchor="t">
            <a:normAutofit fontScale="92500" lnSpcReduction="20000"/>
          </a:bodyPr>
          <a:lstStyle/>
          <a:p>
            <a:pPr marL="0" indent="0">
              <a:buNone/>
            </a:pPr>
            <a:endParaRPr lang="en-GB" i="1" dirty="0"/>
          </a:p>
          <a:p>
            <a:r>
              <a:rPr lang="en-GB" dirty="0">
                <a:solidFill>
                  <a:schemeClr val="accent2">
                    <a:lumMod val="75000"/>
                  </a:schemeClr>
                </a:solidFill>
              </a:rPr>
              <a:t>MATHS</a:t>
            </a:r>
          </a:p>
          <a:p>
            <a:pPr marL="0" indent="0">
              <a:buNone/>
            </a:pPr>
            <a:r>
              <a:rPr lang="en-GB" sz="1600" i="1" dirty="0"/>
              <a:t>Place value and addition and subtraction.</a:t>
            </a:r>
          </a:p>
          <a:p>
            <a:pPr marL="0" indent="0">
              <a:buNone/>
            </a:pPr>
            <a:endParaRPr lang="en-GB" i="1" dirty="0"/>
          </a:p>
          <a:p>
            <a:r>
              <a:rPr lang="en-GB" dirty="0">
                <a:solidFill>
                  <a:schemeClr val="accent2">
                    <a:lumMod val="75000"/>
                  </a:schemeClr>
                </a:solidFill>
              </a:rPr>
              <a:t>HISTORY</a:t>
            </a:r>
          </a:p>
          <a:p>
            <a:pPr marL="0" indent="0">
              <a:buNone/>
            </a:pPr>
            <a:r>
              <a:rPr lang="en-GB" sz="1600" i="1" kern="1400" dirty="0">
                <a:ln>
                  <a:noFill/>
                </a:ln>
                <a:solidFill>
                  <a:srgbClr val="000000"/>
                </a:solidFill>
                <a:effectLst/>
                <a:latin typeface="+mj-lt"/>
              </a:rPr>
              <a:t>Comparing Henry VIII and Elizabeth I, children learn about the changing nature of monarchy. They examine how monarchs tried to control their public images using portraits and royal progresses. Using Tudor inventories to investigate whether people were rich or poor, children learn what life was like for people in Tudor times. </a:t>
            </a:r>
          </a:p>
          <a:p>
            <a:pPr marL="0" indent="0">
              <a:buNone/>
            </a:pPr>
            <a:r>
              <a:rPr lang="en-GB" sz="1600" i="1" kern="1400" dirty="0">
                <a:ln>
                  <a:noFill/>
                </a:ln>
                <a:solidFill>
                  <a:srgbClr val="000000"/>
                </a:solidFill>
                <a:effectLst/>
                <a:latin typeface="+mj-lt"/>
              </a:rPr>
              <a:t>Later in the term, we will visit </a:t>
            </a:r>
            <a:r>
              <a:rPr lang="en-GB" sz="1600" i="1" kern="1400" dirty="0" err="1">
                <a:ln>
                  <a:noFill/>
                </a:ln>
                <a:solidFill>
                  <a:srgbClr val="000000"/>
                </a:solidFill>
                <a:effectLst/>
                <a:latin typeface="+mj-lt"/>
              </a:rPr>
              <a:t>Knole</a:t>
            </a:r>
            <a:r>
              <a:rPr lang="en-GB" sz="1600" i="1" kern="1400" dirty="0">
                <a:ln>
                  <a:noFill/>
                </a:ln>
                <a:solidFill>
                  <a:srgbClr val="000000"/>
                </a:solidFill>
                <a:effectLst/>
                <a:latin typeface="+mj-lt"/>
              </a:rPr>
              <a:t> House and Park to take part in Tudor workshops including music and dance, costumes and artefact handling.</a:t>
            </a:r>
          </a:p>
          <a:p>
            <a:pPr marL="0" indent="0">
              <a:buNone/>
            </a:pPr>
            <a:endParaRPr lang="en-GB" i="1" dirty="0"/>
          </a:p>
          <a:p>
            <a:r>
              <a:rPr lang="en-GB" dirty="0">
                <a:solidFill>
                  <a:schemeClr val="accent2">
                    <a:lumMod val="75000"/>
                  </a:schemeClr>
                </a:solidFill>
              </a:rPr>
              <a:t>SCIENCE</a:t>
            </a:r>
          </a:p>
          <a:p>
            <a:pPr marL="0" indent="0">
              <a:buNone/>
            </a:pPr>
            <a:r>
              <a:rPr lang="en-GB" sz="1600" i="1" kern="1400" dirty="0">
                <a:ln>
                  <a:noFill/>
                </a:ln>
                <a:solidFill>
                  <a:schemeClr val="tx1"/>
                </a:solidFill>
                <a:effectLst/>
                <a:latin typeface="+mj-lt"/>
              </a:rPr>
              <a:t>The children will explore the Earth, Moon, Sun and solar system. They will use the idea of the Earth’s rotation to explain day and night and the apparent movement of the sun across the sky. Describe the movement of the Moon, relative to the Earth, and describe the Sun, Earth and Moon as approximately spherical bodies.</a:t>
            </a:r>
          </a:p>
          <a:p>
            <a:pPr marL="0" marR="0" indent="0" algn="l">
              <a:lnSpc>
                <a:spcPct val="119000"/>
              </a:lnSpc>
              <a:spcBef>
                <a:spcPts val="0"/>
              </a:spcBef>
              <a:spcAft>
                <a:spcPts val="600"/>
              </a:spcAft>
            </a:pPr>
            <a:endParaRPr lang="en-GB" sz="1800" kern="1400" dirty="0">
              <a:ln>
                <a:noFill/>
              </a:ln>
              <a:solidFill>
                <a:srgbClr val="000000"/>
              </a:solidFill>
              <a:effectLst/>
              <a:latin typeface="Calibri" panose="020F0502020204030204" pitchFamily="34" charset="0"/>
            </a:endParaRPr>
          </a:p>
          <a:p>
            <a:pPr marL="0" indent="0">
              <a:buNone/>
            </a:pPr>
            <a:endParaRPr lang="en-GB" dirty="0">
              <a:solidFill>
                <a:schemeClr val="accent2">
                  <a:lumMod val="75000"/>
                </a:schemeClr>
              </a:solidFill>
            </a:endParaRPr>
          </a:p>
        </p:txBody>
      </p:sp>
    </p:spTree>
    <p:extLst>
      <p:ext uri="{BB962C8B-B14F-4D97-AF65-F5344CB8AC3E}">
        <p14:creationId xmlns:p14="http://schemas.microsoft.com/office/powerpoint/2010/main" val="452139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Curriculum Autumn Term 1</a:t>
            </a:r>
          </a:p>
        </p:txBody>
      </p:sp>
      <p:sp>
        <p:nvSpPr>
          <p:cNvPr id="3" name="Content Placeholder 2"/>
          <p:cNvSpPr>
            <a:spLocks noGrp="1"/>
          </p:cNvSpPr>
          <p:nvPr>
            <p:ph idx="1"/>
          </p:nvPr>
        </p:nvSpPr>
        <p:spPr>
          <a:xfrm>
            <a:off x="677334" y="1355834"/>
            <a:ext cx="7561502" cy="5060731"/>
          </a:xfrm>
        </p:spPr>
        <p:txBody>
          <a:bodyPr vert="horz" lIns="91440" tIns="45720" rIns="91440" bIns="45720" rtlCol="0" anchor="t">
            <a:normAutofit fontScale="92500" lnSpcReduction="20000"/>
          </a:bodyPr>
          <a:lstStyle/>
          <a:p>
            <a:pPr marL="0" indent="0">
              <a:buNone/>
            </a:pPr>
            <a:endParaRPr lang="en-US" sz="1700" dirty="0"/>
          </a:p>
          <a:p>
            <a:r>
              <a:rPr lang="en-GB" sz="1700" dirty="0">
                <a:solidFill>
                  <a:schemeClr val="accent2">
                    <a:lumMod val="75000"/>
                  </a:schemeClr>
                </a:solidFill>
              </a:rPr>
              <a:t>ART</a:t>
            </a:r>
          </a:p>
          <a:p>
            <a:pPr marL="0" indent="0">
              <a:buNone/>
            </a:pPr>
            <a:endParaRPr lang="en-GB" sz="1700" dirty="0">
              <a:solidFill>
                <a:schemeClr val="accent2">
                  <a:lumMod val="75000"/>
                </a:schemeClr>
              </a:solidFill>
            </a:endParaRPr>
          </a:p>
          <a:p>
            <a:pPr marL="0" marR="0" indent="0" algn="l">
              <a:lnSpc>
                <a:spcPct val="110000"/>
              </a:lnSpc>
              <a:spcBef>
                <a:spcPts val="0"/>
              </a:spcBef>
              <a:spcAft>
                <a:spcPts val="600"/>
              </a:spcAft>
              <a:buNone/>
            </a:pPr>
            <a:r>
              <a:rPr lang="en-GB" sz="1600" i="1" kern="1400" dirty="0">
                <a:ln>
                  <a:noFill/>
                </a:ln>
                <a:solidFill>
                  <a:srgbClr val="000000"/>
                </a:solidFill>
                <a:effectLst/>
                <a:latin typeface="+mj-lt"/>
              </a:rPr>
              <a:t>Throughout our Art lessons this term the children will work towards producing a retro-futurism inspired mixed media piece of a view in Space. </a:t>
            </a:r>
          </a:p>
          <a:p>
            <a:pPr marL="0" indent="0">
              <a:buNone/>
            </a:pPr>
            <a:endParaRPr lang="en-GB" sz="1700" dirty="0"/>
          </a:p>
          <a:p>
            <a:r>
              <a:rPr lang="en-GB" sz="1700" dirty="0">
                <a:solidFill>
                  <a:schemeClr val="accent2">
                    <a:lumMod val="75000"/>
                  </a:schemeClr>
                </a:solidFill>
              </a:rPr>
              <a:t>PSHE/COMPUTING</a:t>
            </a:r>
          </a:p>
          <a:p>
            <a:pPr marL="0" indent="0">
              <a:buNone/>
            </a:pPr>
            <a:endParaRPr lang="en-GB" sz="1700" dirty="0"/>
          </a:p>
          <a:p>
            <a:pPr marL="0" marR="0" indent="0">
              <a:spcBef>
                <a:spcPts val="0"/>
              </a:spcBef>
              <a:spcAft>
                <a:spcPts val="600"/>
              </a:spcAft>
              <a:buNone/>
            </a:pPr>
            <a:r>
              <a:rPr lang="en-GB" sz="1600" i="1" kern="1400" dirty="0">
                <a:ln>
                  <a:noFill/>
                </a:ln>
                <a:solidFill>
                  <a:srgbClr val="000000"/>
                </a:solidFill>
                <a:effectLst/>
                <a:latin typeface="+mj-lt"/>
              </a:rPr>
              <a:t>Our focus for this term is online safety. The children will consider how to use technology safely, respectfully, and responsibly. They will develop an understanding of acceptable/unacceptable behaviour and identify a range of ways to report concerns about content and contact.</a:t>
            </a:r>
            <a:endParaRPr lang="en-GB" sz="1600" kern="1400" dirty="0">
              <a:ln>
                <a:noFill/>
              </a:ln>
              <a:solidFill>
                <a:srgbClr val="000000"/>
              </a:solidFill>
              <a:effectLst/>
              <a:latin typeface="Calibri" panose="020F0502020204030204" pitchFamily="34" charset="0"/>
            </a:endParaRPr>
          </a:p>
          <a:p>
            <a:endParaRPr lang="en-GB" sz="1700" i="1" dirty="0"/>
          </a:p>
          <a:p>
            <a:r>
              <a:rPr lang="en-GB" sz="1700" dirty="0">
                <a:solidFill>
                  <a:schemeClr val="accent2">
                    <a:lumMod val="75000"/>
                  </a:schemeClr>
                </a:solidFill>
              </a:rPr>
              <a:t>MUSIC</a:t>
            </a:r>
          </a:p>
          <a:p>
            <a:pPr marL="0" indent="0">
              <a:buNone/>
            </a:pPr>
            <a:r>
              <a:rPr lang="en-GB" sz="1600" i="1" kern="1400" dirty="0">
                <a:solidFill>
                  <a:srgbClr val="000000"/>
                </a:solidFill>
                <a:latin typeface="+mj-lt"/>
              </a:rPr>
              <a:t>T</a:t>
            </a:r>
            <a:r>
              <a:rPr lang="en-GB" sz="1600" i="1" kern="1400" dirty="0">
                <a:ln>
                  <a:noFill/>
                </a:ln>
                <a:solidFill>
                  <a:srgbClr val="000000"/>
                </a:solidFill>
                <a:effectLst/>
                <a:latin typeface="+mj-lt"/>
              </a:rPr>
              <a:t>he children will be learning to play the recorder, whilst learning to read and write some notes.</a:t>
            </a:r>
          </a:p>
          <a:p>
            <a:pPr marL="0" marR="0" indent="0" algn="l">
              <a:spcBef>
                <a:spcPts val="0"/>
              </a:spcBef>
              <a:spcAft>
                <a:spcPts val="600"/>
              </a:spcAft>
              <a:buNone/>
            </a:pPr>
            <a:r>
              <a:rPr lang="en-GB" sz="1600" i="1" kern="1400" dirty="0">
                <a:ln>
                  <a:noFill/>
                </a:ln>
                <a:solidFill>
                  <a:srgbClr val="000000"/>
                </a:solidFill>
                <a:effectLst/>
                <a:latin typeface="+mj-lt"/>
              </a:rPr>
              <a:t>The children will learn how to hold the recorder and form the correct lip shape (embouchure) to help them to make a good, consistent sound. They will also start to explore how to control breathing and tonguing to sound notes. </a:t>
            </a:r>
          </a:p>
          <a:p>
            <a:endParaRPr lang="en-GB" sz="1700" i="1" dirty="0"/>
          </a:p>
        </p:txBody>
      </p:sp>
    </p:spTree>
    <p:extLst>
      <p:ext uri="{BB962C8B-B14F-4D97-AF65-F5344CB8AC3E}">
        <p14:creationId xmlns:p14="http://schemas.microsoft.com/office/powerpoint/2010/main" val="510722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Homework </a:t>
            </a:r>
          </a:p>
        </p:txBody>
      </p:sp>
      <p:sp>
        <p:nvSpPr>
          <p:cNvPr id="3" name="Content Placeholder 2"/>
          <p:cNvSpPr>
            <a:spLocks noGrp="1"/>
          </p:cNvSpPr>
          <p:nvPr>
            <p:ph idx="1"/>
          </p:nvPr>
        </p:nvSpPr>
        <p:spPr>
          <a:xfrm>
            <a:off x="677333" y="1355835"/>
            <a:ext cx="5796455" cy="4685528"/>
          </a:xfrm>
        </p:spPr>
        <p:txBody>
          <a:bodyPr vert="horz" lIns="91440" tIns="45720" rIns="91440" bIns="45720" rtlCol="0" anchor="t">
            <a:normAutofit/>
          </a:bodyPr>
          <a:lstStyle/>
          <a:p>
            <a:r>
              <a:rPr lang="en-GB" sz="1500" i="1" dirty="0"/>
              <a:t>Times Table Rock Stars.</a:t>
            </a:r>
          </a:p>
          <a:p>
            <a:r>
              <a:rPr lang="en-GB" sz="1500" i="1" dirty="0"/>
              <a:t>Daily reading.</a:t>
            </a:r>
          </a:p>
          <a:p>
            <a:r>
              <a:rPr lang="en-GB" sz="1500" i="1" kern="100" dirty="0">
                <a:effectLst/>
                <a:ea typeface="Aptos" panose="020B0004020202020204" pitchFamily="34" charset="0"/>
                <a:cs typeface="Times New Roman" panose="02020603050405020304" pitchFamily="18" charset="0"/>
              </a:rPr>
              <a:t>Homework will include spelling words to learn and write into full sentences, an arithmetic activity and a short reading comprehension.</a:t>
            </a:r>
            <a:endParaRPr lang="en-GB" sz="1500" i="1" dirty="0"/>
          </a:p>
          <a:p>
            <a:r>
              <a:rPr lang="en-GB" sz="1500" i="1" dirty="0"/>
              <a:t>Homework  will be linked to learning during the week, either as pre-learning or post-learning.</a:t>
            </a:r>
          </a:p>
          <a:p>
            <a:r>
              <a:rPr lang="en-GB" sz="1500" i="1" dirty="0"/>
              <a:t>Homework and Spellings are set on a Friday and expected in on the following Thursday. </a:t>
            </a:r>
          </a:p>
          <a:p>
            <a:r>
              <a:rPr lang="en-GB" sz="1500" i="1" dirty="0"/>
              <a:t>Homework Club runs on a Monday lunchtime 12-12:30pm.  All children are welcome to attend.</a:t>
            </a:r>
          </a:p>
          <a:p>
            <a:r>
              <a:rPr lang="en-GB" sz="1500" i="1" dirty="0"/>
              <a:t>Weekly spellings test will be on a Friday morning.</a:t>
            </a:r>
          </a:p>
          <a:p>
            <a:r>
              <a:rPr lang="en-GB" sz="1500" i="1" dirty="0"/>
              <a:t> Please, where possible, oversee your child/children’s work.</a:t>
            </a:r>
          </a:p>
          <a:p>
            <a:r>
              <a:rPr lang="en-GB" sz="1500" i="1" dirty="0"/>
              <a:t> Thank you for your support.</a:t>
            </a:r>
          </a:p>
          <a:p>
            <a:endParaRPr lang="en-GB" sz="1500" i="1" dirty="0"/>
          </a:p>
          <a:p>
            <a:endParaRPr lang="en-GB" dirty="0"/>
          </a:p>
        </p:txBody>
      </p:sp>
      <p:sp>
        <p:nvSpPr>
          <p:cNvPr id="4" name="Content Placeholder 2"/>
          <p:cNvSpPr txBox="1">
            <a:spLocks/>
          </p:cNvSpPr>
          <p:nvPr/>
        </p:nvSpPr>
        <p:spPr>
          <a:xfrm>
            <a:off x="6473789" y="1355835"/>
            <a:ext cx="3127411" cy="468552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dirty="0"/>
              <a:t>Reading at home is SO important – even 10 mins a night would make a difference!</a:t>
            </a:r>
          </a:p>
          <a:p>
            <a:endParaRPr lang="en-GB" dirty="0"/>
          </a:p>
          <a:p>
            <a:pPr marL="0" indent="0">
              <a:buNone/>
            </a:pPr>
            <a:endParaRPr lang="en-GB" dirty="0"/>
          </a:p>
          <a:p>
            <a:r>
              <a:rPr lang="en-GB" dirty="0"/>
              <a:t>Readers / Helpers are always very welcome.</a:t>
            </a:r>
          </a:p>
        </p:txBody>
      </p:sp>
    </p:spTree>
    <p:extLst>
      <p:ext uri="{BB962C8B-B14F-4D97-AF65-F5344CB8AC3E}">
        <p14:creationId xmlns:p14="http://schemas.microsoft.com/office/powerpoint/2010/main" val="2275752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D534F3-2B96-6D2C-F7AE-6D5B480C06AF}"/>
              </a:ext>
            </a:extLst>
          </p:cNvPr>
          <p:cNvPicPr>
            <a:picLocks noChangeAspect="1"/>
          </p:cNvPicPr>
          <p:nvPr/>
        </p:nvPicPr>
        <p:blipFill>
          <a:blip r:embed="rId2"/>
          <a:stretch>
            <a:fillRect/>
          </a:stretch>
        </p:blipFill>
        <p:spPr>
          <a:xfrm>
            <a:off x="400050" y="385762"/>
            <a:ext cx="11391900" cy="6143625"/>
          </a:xfrm>
          <a:prstGeom prst="rect">
            <a:avLst/>
          </a:prstGeom>
        </p:spPr>
      </p:pic>
    </p:spTree>
    <p:extLst>
      <p:ext uri="{BB962C8B-B14F-4D97-AF65-F5344CB8AC3E}">
        <p14:creationId xmlns:p14="http://schemas.microsoft.com/office/powerpoint/2010/main" val="1497475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039883D-0540-47F0-A6A1-01DE55A80944}"/>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b="2192"/>
          <a:stretch/>
        </p:blipFill>
        <p:spPr bwMode="auto">
          <a:xfrm>
            <a:off x="20" y="1282"/>
            <a:ext cx="12191980" cy="6856718"/>
          </a:xfrm>
          <a:prstGeom prst="rect">
            <a:avLst/>
          </a:prstGeom>
          <a:noFill/>
        </p:spPr>
      </p:pic>
    </p:spTree>
    <p:extLst>
      <p:ext uri="{BB962C8B-B14F-4D97-AF65-F5344CB8AC3E}">
        <p14:creationId xmlns:p14="http://schemas.microsoft.com/office/powerpoint/2010/main" val="309750972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edf3649-6fea-490b-ada3-070b96359fd6">
      <Terms xmlns="http://schemas.microsoft.com/office/infopath/2007/PartnerControls"/>
    </lcf76f155ced4ddcb4097134ff3c332f>
    <TaxCatchAll xmlns="c8f5ab8c-eb4a-4a7e-8534-0a876cef743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7ABF46545BCB4F804100957BF8F822" ma:contentTypeVersion="17" ma:contentTypeDescription="Create a new document." ma:contentTypeScope="" ma:versionID="9ec609f4ccafbc26f6643e57a63030c0">
  <xsd:schema xmlns:xsd="http://www.w3.org/2001/XMLSchema" xmlns:xs="http://www.w3.org/2001/XMLSchema" xmlns:p="http://schemas.microsoft.com/office/2006/metadata/properties" xmlns:ns2="8edf3649-6fea-490b-ada3-070b96359fd6" xmlns:ns3="c8f5ab8c-eb4a-4a7e-8534-0a876cef743f" targetNamespace="http://schemas.microsoft.com/office/2006/metadata/properties" ma:root="true" ma:fieldsID="c1c681ac1482c45c180ead7523d49f86" ns2:_="" ns3:_="">
    <xsd:import namespace="8edf3649-6fea-490b-ada3-070b96359fd6"/>
    <xsd:import namespace="c8f5ab8c-eb4a-4a7e-8534-0a876cef743f"/>
    <xsd:element name="properties">
      <xsd:complexType>
        <xsd:sequence>
          <xsd:element name="documentManagement">
            <xsd:complexType>
              <xsd:all>
                <xsd:element ref="ns2:MediaServiceMetadata" minOccurs="0"/>
                <xsd:element ref="ns2:MediaServiceFastMetadata" minOccurs="0"/>
                <xsd:element ref="ns2:MediaLengthInSeconds" minOccurs="0"/>
                <xsd:element ref="ns3:TaxCatchAll"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df3649-6fea-490b-ada3-070b96359f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bc0b729-f8ed-4e40-8e8e-9c954a5162d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f5ab8c-eb4a-4a7e-8534-0a876cef743f"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97182ba2-d5db-4457-899f-2b6965aeda3a}" ma:internalName="TaxCatchAll" ma:showField="CatchAllData" ma:web="c8f5ab8c-eb4a-4a7e-8534-0a876cef743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5FD84C-C8C9-4A7F-90E6-2A48EB1341D8}">
  <ds:schemaRefs>
    <ds:schemaRef ds:uri="http://schemas.microsoft.com/office/2006/metadata/properties"/>
    <ds:schemaRef ds:uri="http://schemas.microsoft.com/office/infopath/2007/PartnerControls"/>
    <ds:schemaRef ds:uri="8edf3649-6fea-490b-ada3-070b96359fd6"/>
    <ds:schemaRef ds:uri="c8f5ab8c-eb4a-4a7e-8534-0a876cef743f"/>
  </ds:schemaRefs>
</ds:datastoreItem>
</file>

<file path=customXml/itemProps2.xml><?xml version="1.0" encoding="utf-8"?>
<ds:datastoreItem xmlns:ds="http://schemas.openxmlformats.org/officeDocument/2006/customXml" ds:itemID="{09B45DA2-5FCD-4333-A5DE-FC53B66F0867}">
  <ds:schemaRefs>
    <ds:schemaRef ds:uri="http://schemas.microsoft.com/sharepoint/v3/contenttype/forms"/>
  </ds:schemaRefs>
</ds:datastoreItem>
</file>

<file path=customXml/itemProps3.xml><?xml version="1.0" encoding="utf-8"?>
<ds:datastoreItem xmlns:ds="http://schemas.openxmlformats.org/officeDocument/2006/customXml" ds:itemID="{8961B136-04EF-4C7A-A2AE-706C134C8C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df3649-6fea-490b-ada3-070b96359fd6"/>
    <ds:schemaRef ds:uri="c8f5ab8c-eb4a-4a7e-8534-0a876cef74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2084</TotalTime>
  <Words>797</Words>
  <Application>Microsoft Office PowerPoint</Application>
  <PresentationFormat>Widescreen</PresentationFormat>
  <Paragraphs>78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Calibri</vt:lpstr>
      <vt:lpstr>Trebuchet MS</vt:lpstr>
      <vt:lpstr>Wingdings 3</vt:lpstr>
      <vt:lpstr>Facet</vt:lpstr>
      <vt:lpstr>Welcome to Year 5</vt:lpstr>
      <vt:lpstr>A bit about us…</vt:lpstr>
      <vt:lpstr>Routines </vt:lpstr>
      <vt:lpstr>Curriculum Autumn Term 1 </vt:lpstr>
      <vt:lpstr>Curriculum Autumn Term 1 </vt:lpstr>
      <vt:lpstr>Curriculum Autumn Term 1</vt:lpstr>
      <vt:lpstr>Homework </vt:lpstr>
      <vt:lpstr>PowerPoint Presentation</vt:lpstr>
      <vt:lpstr>PowerPoint Presentation</vt:lpstr>
      <vt:lpstr>Extra Info...!</vt:lpstr>
      <vt:lpstr>PowerPoint Presentation</vt:lpstr>
      <vt:lpstr>Finally… </vt:lpstr>
      <vt:lpstr>Thank you for your time and for coming to meet us!  Any questions?</vt:lpstr>
    </vt:vector>
  </TitlesOfParts>
  <Company>Kemsing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4</dc:title>
  <dc:creator>Emily Hill</dc:creator>
  <cp:lastModifiedBy>Kerry Jones</cp:lastModifiedBy>
  <cp:revision>78</cp:revision>
  <dcterms:created xsi:type="dcterms:W3CDTF">2016-09-12T12:45:41Z</dcterms:created>
  <dcterms:modified xsi:type="dcterms:W3CDTF">2024-09-16T17:59:20Z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0x0101009F7ABF46545BCB4F804100957BF8F822</vt:lpwstr>
  </property>
  <property fmtid="{D5CDD505-2E9C-101B-9397-08002B2CF9AE}" pid="3" name="MediaServiceImageTags">
    <vt:lpwstr/>
  </property>
</Properties>
</file>